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quickStyle13.xml" ContentType="application/vnd.openxmlformats-officedocument.drawingml.diagramStyle+xml"/>
  <Override PartName="/ppt/diagrams/drawing14.xml" ContentType="application/vnd.ms-office.drawingml.diagramDrawing+xml"/>
  <Override PartName="/ppt/diagrams/layout1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1773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6741A6-2345-4F1B-845C-086F73B584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6E9599AA-117F-4F73-BC93-D8DFD671FF61}">
      <dgm:prSet>
        <dgm:style>
          <a:lnRef idx="1">
            <a:schemeClr val="accent3"/>
          </a:lnRef>
          <a:fillRef idx="2">
            <a:schemeClr val="accent3"/>
          </a:fillRef>
          <a:effectRef idx="1">
            <a:schemeClr val="accent3"/>
          </a:effectRef>
          <a:fontRef idx="minor">
            <a:schemeClr val="dk1"/>
          </a:fontRef>
        </dgm:style>
      </dgm:prSet>
      <dgm:spPr/>
      <dgm:t>
        <a:bodyPr/>
        <a:lstStyle/>
        <a:p>
          <a:pPr algn="ctr" rtl="0"/>
          <a:r>
            <a:rPr lang="en-US" b="1" dirty="0" smtClean="0">
              <a:solidFill>
                <a:srgbClr val="01773C"/>
              </a:solidFill>
            </a:rPr>
            <a:t>OBJECTIVE</a:t>
          </a:r>
          <a:endParaRPr lang="en-IN" b="1" dirty="0">
            <a:solidFill>
              <a:srgbClr val="01773C"/>
            </a:solidFill>
          </a:endParaRPr>
        </a:p>
      </dgm:t>
    </dgm:pt>
    <dgm:pt modelId="{C783E5FB-F90E-4246-9806-4625B452D3E6}" type="parTrans" cxnId="{685AB46A-FCA9-442B-B154-DBE43320E0B1}">
      <dgm:prSet/>
      <dgm:spPr/>
      <dgm:t>
        <a:bodyPr/>
        <a:lstStyle/>
        <a:p>
          <a:endParaRPr lang="en-IN"/>
        </a:p>
      </dgm:t>
    </dgm:pt>
    <dgm:pt modelId="{E1C12A14-216B-4B1D-B0D8-1E4D8A5450B1}" type="sibTrans" cxnId="{685AB46A-FCA9-442B-B154-DBE43320E0B1}">
      <dgm:prSet/>
      <dgm:spPr/>
      <dgm:t>
        <a:bodyPr/>
        <a:lstStyle/>
        <a:p>
          <a:endParaRPr lang="en-IN"/>
        </a:p>
      </dgm:t>
    </dgm:pt>
    <dgm:pt modelId="{B137F86C-FE79-4324-B65B-828337C4A3E0}" type="pres">
      <dgm:prSet presAssocID="{9A6741A6-2345-4F1B-845C-086F73B58427}" presName="linear" presStyleCnt="0">
        <dgm:presLayoutVars>
          <dgm:animLvl val="lvl"/>
          <dgm:resizeHandles val="exact"/>
        </dgm:presLayoutVars>
      </dgm:prSet>
      <dgm:spPr/>
      <dgm:t>
        <a:bodyPr/>
        <a:lstStyle/>
        <a:p>
          <a:endParaRPr lang="en-US"/>
        </a:p>
      </dgm:t>
    </dgm:pt>
    <dgm:pt modelId="{CA8894AF-A517-40CF-A5F7-735C77C10BF1}" type="pres">
      <dgm:prSet presAssocID="{6E9599AA-117F-4F73-BC93-D8DFD671FF61}" presName="parentText" presStyleLbl="node1" presStyleIdx="0" presStyleCnt="1" custLinFactNeighborX="-1073" custLinFactNeighborY="-12405">
        <dgm:presLayoutVars>
          <dgm:chMax val="0"/>
          <dgm:bulletEnabled val="1"/>
        </dgm:presLayoutVars>
      </dgm:prSet>
      <dgm:spPr/>
      <dgm:t>
        <a:bodyPr/>
        <a:lstStyle/>
        <a:p>
          <a:endParaRPr lang="en-US"/>
        </a:p>
      </dgm:t>
    </dgm:pt>
  </dgm:ptLst>
  <dgm:cxnLst>
    <dgm:cxn modelId="{FA677350-AC2A-4B7A-9FE7-61961EDBC19E}" type="presOf" srcId="{9A6741A6-2345-4F1B-845C-086F73B58427}" destId="{B137F86C-FE79-4324-B65B-828337C4A3E0}" srcOrd="0" destOrd="0" presId="urn:microsoft.com/office/officeart/2005/8/layout/vList2"/>
    <dgm:cxn modelId="{F53CAD3B-D278-4F20-AEA6-E8EC094BACD0}" type="presOf" srcId="{6E9599AA-117F-4F73-BC93-D8DFD671FF61}" destId="{CA8894AF-A517-40CF-A5F7-735C77C10BF1}" srcOrd="0" destOrd="0" presId="urn:microsoft.com/office/officeart/2005/8/layout/vList2"/>
    <dgm:cxn modelId="{685AB46A-FCA9-442B-B154-DBE43320E0B1}" srcId="{9A6741A6-2345-4F1B-845C-086F73B58427}" destId="{6E9599AA-117F-4F73-BC93-D8DFD671FF61}" srcOrd="0" destOrd="0" parTransId="{C783E5FB-F90E-4246-9806-4625B452D3E6}" sibTransId="{E1C12A14-216B-4B1D-B0D8-1E4D8A5450B1}"/>
    <dgm:cxn modelId="{DAEC5820-B578-434D-977A-66067BDBFC89}" type="presParOf" srcId="{B137F86C-FE79-4324-B65B-828337C4A3E0}" destId="{CA8894AF-A517-40CF-A5F7-735C77C10BF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5B5728-4C64-4A58-95F7-9EC1DD340B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05057774-F2B8-459E-B189-143139E15A61}">
      <dgm:prSet custT="1">
        <dgm:style>
          <a:lnRef idx="1">
            <a:schemeClr val="accent3"/>
          </a:lnRef>
          <a:fillRef idx="2">
            <a:schemeClr val="accent3"/>
          </a:fillRef>
          <a:effectRef idx="1">
            <a:schemeClr val="accent3"/>
          </a:effectRef>
          <a:fontRef idx="minor">
            <a:schemeClr val="dk1"/>
          </a:fontRef>
        </dgm:style>
      </dgm:prSet>
      <dgm:spPr/>
      <dgm:t>
        <a:bodyPr/>
        <a:lstStyle/>
        <a:p>
          <a:pPr algn="just" rtl="0"/>
          <a:r>
            <a:rPr lang="en-IN" sz="2800" b="1" dirty="0" smtClean="0">
              <a:solidFill>
                <a:srgbClr val="01773C"/>
              </a:solidFill>
            </a:rPr>
            <a:t>Declaration regarding </a:t>
          </a:r>
          <a:r>
            <a:rPr lang="en-IN" sz="2800" b="1" dirty="0" err="1" smtClean="0">
              <a:solidFill>
                <a:srgbClr val="01773C"/>
              </a:solidFill>
            </a:rPr>
            <a:t>Veg</a:t>
          </a:r>
          <a:r>
            <a:rPr lang="en-IN" sz="2800" b="1" dirty="0" smtClean="0">
              <a:solidFill>
                <a:srgbClr val="01773C"/>
              </a:solidFill>
            </a:rPr>
            <a:t>, Non-</a:t>
          </a:r>
          <a:r>
            <a:rPr lang="en-IN" sz="2800" b="1" dirty="0" err="1" smtClean="0">
              <a:solidFill>
                <a:srgbClr val="01773C"/>
              </a:solidFill>
            </a:rPr>
            <a:t>Veg</a:t>
          </a:r>
          <a:r>
            <a:rPr lang="en-IN" sz="2800" b="1" dirty="0" smtClean="0">
              <a:solidFill>
                <a:srgbClr val="01773C"/>
              </a:solidFill>
            </a:rPr>
            <a:t> and Food not meant for human consumption</a:t>
          </a:r>
          <a:endParaRPr lang="en-IN" sz="2800" b="1" dirty="0">
            <a:solidFill>
              <a:srgbClr val="01773C"/>
            </a:solidFill>
          </a:endParaRPr>
        </a:p>
      </dgm:t>
    </dgm:pt>
    <dgm:pt modelId="{A8F294A4-1AE5-40DC-BDEA-F88CB1DBE27C}" type="parTrans" cxnId="{2C9A2FC8-34E2-47C2-9E59-C502A90766D0}">
      <dgm:prSet/>
      <dgm:spPr/>
      <dgm:t>
        <a:bodyPr/>
        <a:lstStyle/>
        <a:p>
          <a:endParaRPr lang="en-IN"/>
        </a:p>
      </dgm:t>
    </dgm:pt>
    <dgm:pt modelId="{8D5DEFA1-34A6-44DE-B756-F804AB5F2CA0}" type="sibTrans" cxnId="{2C9A2FC8-34E2-47C2-9E59-C502A90766D0}">
      <dgm:prSet/>
      <dgm:spPr/>
      <dgm:t>
        <a:bodyPr/>
        <a:lstStyle/>
        <a:p>
          <a:endParaRPr lang="en-IN"/>
        </a:p>
      </dgm:t>
    </dgm:pt>
    <dgm:pt modelId="{BBC9B0C8-C52E-4C9B-8F85-D295AB38223A}" type="pres">
      <dgm:prSet presAssocID="{E85B5728-4C64-4A58-95F7-9EC1DD340B9F}" presName="linear" presStyleCnt="0">
        <dgm:presLayoutVars>
          <dgm:animLvl val="lvl"/>
          <dgm:resizeHandles val="exact"/>
        </dgm:presLayoutVars>
      </dgm:prSet>
      <dgm:spPr/>
      <dgm:t>
        <a:bodyPr/>
        <a:lstStyle/>
        <a:p>
          <a:endParaRPr lang="en-US"/>
        </a:p>
      </dgm:t>
    </dgm:pt>
    <dgm:pt modelId="{23EDD53E-D740-4D01-A18B-3AA4BD0927E9}" type="pres">
      <dgm:prSet presAssocID="{05057774-F2B8-459E-B189-143139E15A61}" presName="parentText" presStyleLbl="node1" presStyleIdx="0" presStyleCnt="1">
        <dgm:presLayoutVars>
          <dgm:chMax val="0"/>
          <dgm:bulletEnabled val="1"/>
        </dgm:presLayoutVars>
      </dgm:prSet>
      <dgm:spPr/>
      <dgm:t>
        <a:bodyPr/>
        <a:lstStyle/>
        <a:p>
          <a:endParaRPr lang="en-US"/>
        </a:p>
      </dgm:t>
    </dgm:pt>
  </dgm:ptLst>
  <dgm:cxnLst>
    <dgm:cxn modelId="{38A09994-0B57-46CB-8F10-8902B8B9ED60}" type="presOf" srcId="{05057774-F2B8-459E-B189-143139E15A61}" destId="{23EDD53E-D740-4D01-A18B-3AA4BD0927E9}" srcOrd="0" destOrd="0" presId="urn:microsoft.com/office/officeart/2005/8/layout/vList2"/>
    <dgm:cxn modelId="{29F9959C-C94C-4432-A856-9D16CE26907B}" type="presOf" srcId="{E85B5728-4C64-4A58-95F7-9EC1DD340B9F}" destId="{BBC9B0C8-C52E-4C9B-8F85-D295AB38223A}" srcOrd="0" destOrd="0" presId="urn:microsoft.com/office/officeart/2005/8/layout/vList2"/>
    <dgm:cxn modelId="{2C9A2FC8-34E2-47C2-9E59-C502A90766D0}" srcId="{E85B5728-4C64-4A58-95F7-9EC1DD340B9F}" destId="{05057774-F2B8-459E-B189-143139E15A61}" srcOrd="0" destOrd="0" parTransId="{A8F294A4-1AE5-40DC-BDEA-F88CB1DBE27C}" sibTransId="{8D5DEFA1-34A6-44DE-B756-F804AB5F2CA0}"/>
    <dgm:cxn modelId="{0987B5A9-E928-40D4-BA9B-09C491E4C1F6}" type="presParOf" srcId="{BBC9B0C8-C52E-4C9B-8F85-D295AB38223A}" destId="{23EDD53E-D740-4D01-A18B-3AA4BD0927E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1BA52C-BB75-4707-A341-A3826C75FA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11F41BFB-B31C-4D9C-AE44-5ABFCB9AEEC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IN" sz="2800" b="1" dirty="0" smtClean="0">
              <a:solidFill>
                <a:srgbClr val="01773C"/>
              </a:solidFill>
            </a:rPr>
            <a:t>Date Marking</a:t>
          </a:r>
          <a:endParaRPr lang="en-IN" sz="2800" dirty="0">
            <a:solidFill>
              <a:srgbClr val="01773C"/>
            </a:solidFill>
          </a:endParaRPr>
        </a:p>
      </dgm:t>
    </dgm:pt>
    <dgm:pt modelId="{7B35B981-0984-4551-A9C4-F1B6F51F6518}" type="parTrans" cxnId="{BE3FAE94-7643-41A6-ABF6-71AC9AAE4E5F}">
      <dgm:prSet/>
      <dgm:spPr/>
      <dgm:t>
        <a:bodyPr/>
        <a:lstStyle/>
        <a:p>
          <a:endParaRPr lang="en-IN" sz="2800"/>
        </a:p>
      </dgm:t>
    </dgm:pt>
    <dgm:pt modelId="{7349AD92-78BC-448D-B6A9-38AF50B0AA18}" type="sibTrans" cxnId="{BE3FAE94-7643-41A6-ABF6-71AC9AAE4E5F}">
      <dgm:prSet/>
      <dgm:spPr/>
      <dgm:t>
        <a:bodyPr/>
        <a:lstStyle/>
        <a:p>
          <a:endParaRPr lang="en-IN" sz="2800"/>
        </a:p>
      </dgm:t>
    </dgm:pt>
    <dgm:pt modelId="{0ECCF314-97DB-4DAB-B181-56D01829303C}" type="pres">
      <dgm:prSet presAssocID="{9A1BA52C-BB75-4707-A341-A3826C75FA0D}" presName="linear" presStyleCnt="0">
        <dgm:presLayoutVars>
          <dgm:animLvl val="lvl"/>
          <dgm:resizeHandles val="exact"/>
        </dgm:presLayoutVars>
      </dgm:prSet>
      <dgm:spPr/>
      <dgm:t>
        <a:bodyPr/>
        <a:lstStyle/>
        <a:p>
          <a:endParaRPr lang="en-US"/>
        </a:p>
      </dgm:t>
    </dgm:pt>
    <dgm:pt modelId="{695318F6-8E3E-49C6-84C1-FF7DCE00D682}" type="pres">
      <dgm:prSet presAssocID="{11F41BFB-B31C-4D9C-AE44-5ABFCB9AEEC2}" presName="parentText" presStyleLbl="node1" presStyleIdx="0" presStyleCnt="1" custLinFactNeighborY="-21234">
        <dgm:presLayoutVars>
          <dgm:chMax val="0"/>
          <dgm:bulletEnabled val="1"/>
        </dgm:presLayoutVars>
      </dgm:prSet>
      <dgm:spPr/>
      <dgm:t>
        <a:bodyPr/>
        <a:lstStyle/>
        <a:p>
          <a:endParaRPr lang="en-US"/>
        </a:p>
      </dgm:t>
    </dgm:pt>
  </dgm:ptLst>
  <dgm:cxnLst>
    <dgm:cxn modelId="{BE3FAE94-7643-41A6-ABF6-71AC9AAE4E5F}" srcId="{9A1BA52C-BB75-4707-A341-A3826C75FA0D}" destId="{11F41BFB-B31C-4D9C-AE44-5ABFCB9AEEC2}" srcOrd="0" destOrd="0" parTransId="{7B35B981-0984-4551-A9C4-F1B6F51F6518}" sibTransId="{7349AD92-78BC-448D-B6A9-38AF50B0AA18}"/>
    <dgm:cxn modelId="{90E11998-8394-48CF-AED7-D8E933F52B8D}" type="presOf" srcId="{11F41BFB-B31C-4D9C-AE44-5ABFCB9AEEC2}" destId="{695318F6-8E3E-49C6-84C1-FF7DCE00D682}" srcOrd="0" destOrd="0" presId="urn:microsoft.com/office/officeart/2005/8/layout/vList2"/>
    <dgm:cxn modelId="{49CA9B0F-B8F9-4AD4-B92F-51ECCB876A4E}" type="presOf" srcId="{9A1BA52C-BB75-4707-A341-A3826C75FA0D}" destId="{0ECCF314-97DB-4DAB-B181-56D01829303C}" srcOrd="0" destOrd="0" presId="urn:microsoft.com/office/officeart/2005/8/layout/vList2"/>
    <dgm:cxn modelId="{3AB17092-8947-4775-96E1-F9DD66E8AD2B}" type="presParOf" srcId="{0ECCF314-97DB-4DAB-B181-56D01829303C}" destId="{695318F6-8E3E-49C6-84C1-FF7DCE00D68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A3AAC6-8983-4331-B230-03AE7FD954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B92F0539-4EDB-4EF9-8A6E-1127F233239E}">
      <dgm:prSet custT="1">
        <dgm:style>
          <a:lnRef idx="1">
            <a:schemeClr val="accent3"/>
          </a:lnRef>
          <a:fillRef idx="2">
            <a:schemeClr val="accent3"/>
          </a:fillRef>
          <a:effectRef idx="1">
            <a:schemeClr val="accent3"/>
          </a:effectRef>
          <a:fontRef idx="minor">
            <a:schemeClr val="dk1"/>
          </a:fontRef>
        </dgm:style>
      </dgm:prSet>
      <dgm:spPr/>
      <dgm:t>
        <a:bodyPr/>
        <a:lstStyle/>
        <a:p>
          <a:pPr algn="just" rtl="0"/>
          <a:r>
            <a:rPr lang="en-IN" sz="2800" b="1" dirty="0" smtClean="0">
              <a:solidFill>
                <a:srgbClr val="01773C"/>
              </a:solidFill>
            </a:rPr>
            <a:t>Non-retail containers shall declare on the container or label attached thereto:</a:t>
          </a:r>
          <a:endParaRPr lang="en-IN" sz="2800" dirty="0">
            <a:solidFill>
              <a:srgbClr val="01773C"/>
            </a:solidFill>
          </a:endParaRPr>
        </a:p>
      </dgm:t>
    </dgm:pt>
    <dgm:pt modelId="{D64F796A-F2AC-42BC-A07D-6ED9B0BCCE54}" type="parTrans" cxnId="{E874D190-5C28-4E75-8C21-3436B93E836B}">
      <dgm:prSet/>
      <dgm:spPr/>
      <dgm:t>
        <a:bodyPr/>
        <a:lstStyle/>
        <a:p>
          <a:endParaRPr lang="en-IN"/>
        </a:p>
      </dgm:t>
    </dgm:pt>
    <dgm:pt modelId="{14195BD9-43D8-4191-B86E-83FEBB370F56}" type="sibTrans" cxnId="{E874D190-5C28-4E75-8C21-3436B93E836B}">
      <dgm:prSet/>
      <dgm:spPr/>
      <dgm:t>
        <a:bodyPr/>
        <a:lstStyle/>
        <a:p>
          <a:endParaRPr lang="en-IN"/>
        </a:p>
      </dgm:t>
    </dgm:pt>
    <dgm:pt modelId="{679C924D-E2FC-44F1-8284-CF3A83F80AE6}" type="pres">
      <dgm:prSet presAssocID="{27A3AAC6-8983-4331-B230-03AE7FD9542D}" presName="linear" presStyleCnt="0">
        <dgm:presLayoutVars>
          <dgm:animLvl val="lvl"/>
          <dgm:resizeHandles val="exact"/>
        </dgm:presLayoutVars>
      </dgm:prSet>
      <dgm:spPr/>
      <dgm:t>
        <a:bodyPr/>
        <a:lstStyle/>
        <a:p>
          <a:endParaRPr lang="en-US"/>
        </a:p>
      </dgm:t>
    </dgm:pt>
    <dgm:pt modelId="{38CA393C-9E30-4200-8F72-28CB9F324B54}" type="pres">
      <dgm:prSet presAssocID="{B92F0539-4EDB-4EF9-8A6E-1127F233239E}" presName="parentText" presStyleLbl="node1" presStyleIdx="0" presStyleCnt="1" custLinFactNeighborY="50000">
        <dgm:presLayoutVars>
          <dgm:chMax val="0"/>
          <dgm:bulletEnabled val="1"/>
        </dgm:presLayoutVars>
      </dgm:prSet>
      <dgm:spPr/>
      <dgm:t>
        <a:bodyPr/>
        <a:lstStyle/>
        <a:p>
          <a:endParaRPr lang="en-IN"/>
        </a:p>
      </dgm:t>
    </dgm:pt>
  </dgm:ptLst>
  <dgm:cxnLst>
    <dgm:cxn modelId="{07E10C4C-C385-4B7D-9AA5-9A877D6376B6}" type="presOf" srcId="{27A3AAC6-8983-4331-B230-03AE7FD9542D}" destId="{679C924D-E2FC-44F1-8284-CF3A83F80AE6}" srcOrd="0" destOrd="0" presId="urn:microsoft.com/office/officeart/2005/8/layout/vList2"/>
    <dgm:cxn modelId="{E874D190-5C28-4E75-8C21-3436B93E836B}" srcId="{27A3AAC6-8983-4331-B230-03AE7FD9542D}" destId="{B92F0539-4EDB-4EF9-8A6E-1127F233239E}" srcOrd="0" destOrd="0" parTransId="{D64F796A-F2AC-42BC-A07D-6ED9B0BCCE54}" sibTransId="{14195BD9-43D8-4191-B86E-83FEBB370F56}"/>
    <dgm:cxn modelId="{3E4CC922-B525-4480-BFBB-4B21987E8CE4}" type="presOf" srcId="{B92F0539-4EDB-4EF9-8A6E-1127F233239E}" destId="{38CA393C-9E30-4200-8F72-28CB9F324B54}" srcOrd="0" destOrd="0" presId="urn:microsoft.com/office/officeart/2005/8/layout/vList2"/>
    <dgm:cxn modelId="{8F9E7DB5-EEA1-4C0B-8B86-BF6958FAAF4E}" type="presParOf" srcId="{679C924D-E2FC-44F1-8284-CF3A83F80AE6}" destId="{38CA393C-9E30-4200-8F72-28CB9F324B54}"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9C06B75-735C-457F-ABE7-114F3B4924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2E5AA336-77D7-4B47-A3A9-691FAD879DC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IN" sz="2800" b="1" dirty="0" smtClean="0">
              <a:solidFill>
                <a:srgbClr val="01773C"/>
              </a:solidFill>
            </a:rPr>
            <a:t>Fortification Logo</a:t>
          </a:r>
          <a:endParaRPr lang="en-IN" sz="2800" b="0" dirty="0">
            <a:solidFill>
              <a:srgbClr val="01773C"/>
            </a:solidFill>
          </a:endParaRPr>
        </a:p>
      </dgm:t>
    </dgm:pt>
    <dgm:pt modelId="{1F66F6BB-6071-4370-81D0-91B6DD224E6A}" type="parTrans" cxnId="{1DE42F79-D30C-4967-8E8D-0A8E3535D2BB}">
      <dgm:prSet/>
      <dgm:spPr/>
      <dgm:t>
        <a:bodyPr/>
        <a:lstStyle/>
        <a:p>
          <a:endParaRPr lang="en-IN"/>
        </a:p>
      </dgm:t>
    </dgm:pt>
    <dgm:pt modelId="{6A7A798B-6885-4CB1-ACFE-03AA26A9498E}" type="sibTrans" cxnId="{1DE42F79-D30C-4967-8E8D-0A8E3535D2BB}">
      <dgm:prSet/>
      <dgm:spPr/>
      <dgm:t>
        <a:bodyPr/>
        <a:lstStyle/>
        <a:p>
          <a:endParaRPr lang="en-IN"/>
        </a:p>
      </dgm:t>
    </dgm:pt>
    <dgm:pt modelId="{532275DE-A1FF-417D-9F1A-E85886428A7F}" type="pres">
      <dgm:prSet presAssocID="{59C06B75-735C-457F-ABE7-114F3B492458}" presName="linear" presStyleCnt="0">
        <dgm:presLayoutVars>
          <dgm:animLvl val="lvl"/>
          <dgm:resizeHandles val="exact"/>
        </dgm:presLayoutVars>
      </dgm:prSet>
      <dgm:spPr/>
      <dgm:t>
        <a:bodyPr/>
        <a:lstStyle/>
        <a:p>
          <a:endParaRPr lang="en-US"/>
        </a:p>
      </dgm:t>
    </dgm:pt>
    <dgm:pt modelId="{EB916372-1B8A-41E9-B858-62EF8CA49B01}" type="pres">
      <dgm:prSet presAssocID="{2E5AA336-77D7-4B47-A3A9-691FAD879DCB}" presName="parentText" presStyleLbl="node1" presStyleIdx="0" presStyleCnt="1" custLinFactNeighborY="-31410">
        <dgm:presLayoutVars>
          <dgm:chMax val="0"/>
          <dgm:bulletEnabled val="1"/>
        </dgm:presLayoutVars>
      </dgm:prSet>
      <dgm:spPr/>
      <dgm:t>
        <a:bodyPr/>
        <a:lstStyle/>
        <a:p>
          <a:endParaRPr lang="en-US"/>
        </a:p>
      </dgm:t>
    </dgm:pt>
  </dgm:ptLst>
  <dgm:cxnLst>
    <dgm:cxn modelId="{1DE42F79-D30C-4967-8E8D-0A8E3535D2BB}" srcId="{59C06B75-735C-457F-ABE7-114F3B492458}" destId="{2E5AA336-77D7-4B47-A3A9-691FAD879DCB}" srcOrd="0" destOrd="0" parTransId="{1F66F6BB-6071-4370-81D0-91B6DD224E6A}" sibTransId="{6A7A798B-6885-4CB1-ACFE-03AA26A9498E}"/>
    <dgm:cxn modelId="{5A38864D-F2FA-4A4D-A660-93C31A0DAEFE}" type="presOf" srcId="{59C06B75-735C-457F-ABE7-114F3B492458}" destId="{532275DE-A1FF-417D-9F1A-E85886428A7F}" srcOrd="0" destOrd="0" presId="urn:microsoft.com/office/officeart/2005/8/layout/vList2"/>
    <dgm:cxn modelId="{C303DAB8-2599-4762-B1B3-8C5A6F0E9BAF}" type="presOf" srcId="{2E5AA336-77D7-4B47-A3A9-691FAD879DCB}" destId="{EB916372-1B8A-41E9-B858-62EF8CA49B01}" srcOrd="0" destOrd="0" presId="urn:microsoft.com/office/officeart/2005/8/layout/vList2"/>
    <dgm:cxn modelId="{A032CDF2-2DF5-4CEC-81AD-944B52320ABD}" type="presParOf" srcId="{532275DE-A1FF-417D-9F1A-E85886428A7F}" destId="{EB916372-1B8A-41E9-B858-62EF8CA49B0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71CFCC8-1940-4554-9BFB-F8357008B0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47B572F4-71F8-4F8E-AD94-A6D16ECB0E50}">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IN" sz="2800" b="1" dirty="0" smtClean="0">
              <a:solidFill>
                <a:srgbClr val="01773C"/>
              </a:solidFill>
            </a:rPr>
            <a:t>Organic Food Logo</a:t>
          </a:r>
          <a:endParaRPr lang="en-IN" sz="2800" b="1" dirty="0">
            <a:solidFill>
              <a:srgbClr val="01773C"/>
            </a:solidFill>
          </a:endParaRPr>
        </a:p>
      </dgm:t>
    </dgm:pt>
    <dgm:pt modelId="{18193B9F-EB55-479C-8ED6-9120F78A99B4}" type="parTrans" cxnId="{5049FF59-3F2F-4CF4-AD67-B0D15ACE0DAF}">
      <dgm:prSet/>
      <dgm:spPr/>
      <dgm:t>
        <a:bodyPr/>
        <a:lstStyle/>
        <a:p>
          <a:endParaRPr lang="en-IN" sz="2800"/>
        </a:p>
      </dgm:t>
    </dgm:pt>
    <dgm:pt modelId="{D31ADBAD-356A-46AD-A87D-989E8F8076CC}" type="sibTrans" cxnId="{5049FF59-3F2F-4CF4-AD67-B0D15ACE0DAF}">
      <dgm:prSet/>
      <dgm:spPr/>
      <dgm:t>
        <a:bodyPr/>
        <a:lstStyle/>
        <a:p>
          <a:endParaRPr lang="en-IN" sz="2800"/>
        </a:p>
      </dgm:t>
    </dgm:pt>
    <dgm:pt modelId="{2B6F7921-48C5-4BC1-962B-376DD25B9FE8}" type="pres">
      <dgm:prSet presAssocID="{F71CFCC8-1940-4554-9BFB-F8357008B001}" presName="linear" presStyleCnt="0">
        <dgm:presLayoutVars>
          <dgm:animLvl val="lvl"/>
          <dgm:resizeHandles val="exact"/>
        </dgm:presLayoutVars>
      </dgm:prSet>
      <dgm:spPr/>
      <dgm:t>
        <a:bodyPr/>
        <a:lstStyle/>
        <a:p>
          <a:endParaRPr lang="en-US"/>
        </a:p>
      </dgm:t>
    </dgm:pt>
    <dgm:pt modelId="{9CE6E5A1-F913-4ADB-8E55-8E0868284105}" type="pres">
      <dgm:prSet presAssocID="{47B572F4-71F8-4F8E-AD94-A6D16ECB0E50}" presName="parentText" presStyleLbl="node1" presStyleIdx="0" presStyleCnt="1" custScaleY="66521" custLinFactNeighborY="-91337">
        <dgm:presLayoutVars>
          <dgm:chMax val="0"/>
          <dgm:bulletEnabled val="1"/>
        </dgm:presLayoutVars>
      </dgm:prSet>
      <dgm:spPr/>
      <dgm:t>
        <a:bodyPr/>
        <a:lstStyle/>
        <a:p>
          <a:endParaRPr lang="en-US"/>
        </a:p>
      </dgm:t>
    </dgm:pt>
  </dgm:ptLst>
  <dgm:cxnLst>
    <dgm:cxn modelId="{187DF58D-D76B-4A51-81C1-4C07A101EDF3}" type="presOf" srcId="{F71CFCC8-1940-4554-9BFB-F8357008B001}" destId="{2B6F7921-48C5-4BC1-962B-376DD25B9FE8}" srcOrd="0" destOrd="0" presId="urn:microsoft.com/office/officeart/2005/8/layout/vList2"/>
    <dgm:cxn modelId="{5049FF59-3F2F-4CF4-AD67-B0D15ACE0DAF}" srcId="{F71CFCC8-1940-4554-9BFB-F8357008B001}" destId="{47B572F4-71F8-4F8E-AD94-A6D16ECB0E50}" srcOrd="0" destOrd="0" parTransId="{18193B9F-EB55-479C-8ED6-9120F78A99B4}" sibTransId="{D31ADBAD-356A-46AD-A87D-989E8F8076CC}"/>
    <dgm:cxn modelId="{DF52E3D0-AA07-4848-9EA1-B49063789B55}" type="presOf" srcId="{47B572F4-71F8-4F8E-AD94-A6D16ECB0E50}" destId="{9CE6E5A1-F913-4ADB-8E55-8E0868284105}" srcOrd="0" destOrd="0" presId="urn:microsoft.com/office/officeart/2005/8/layout/vList2"/>
    <dgm:cxn modelId="{F2C4484A-1FF6-42DC-9EB2-3D7B7FC8B847}" type="presParOf" srcId="{2B6F7921-48C5-4BC1-962B-376DD25B9FE8}" destId="{9CE6E5A1-F913-4ADB-8E55-8E0868284105}"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6E6BF3-BA11-4E9F-BE59-C2EF627612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4F2F6EA0-B44C-49E0-A401-C6E1C5C54030}">
      <dgm:prSet custT="1">
        <dgm:style>
          <a:lnRef idx="1">
            <a:schemeClr val="accent3"/>
          </a:lnRef>
          <a:fillRef idx="2">
            <a:schemeClr val="accent3"/>
          </a:fillRef>
          <a:effectRef idx="1">
            <a:schemeClr val="accent3"/>
          </a:effectRef>
          <a:fontRef idx="minor">
            <a:schemeClr val="dk1"/>
          </a:fontRef>
        </dgm:style>
      </dgm:prSet>
      <dgm:spPr/>
      <dgm:t>
        <a:bodyPr/>
        <a:lstStyle/>
        <a:p>
          <a:pPr algn="just" rtl="0"/>
          <a:r>
            <a:rPr lang="en-IN" sz="2800" b="1" dirty="0" smtClean="0">
              <a:solidFill>
                <a:srgbClr val="01773C"/>
              </a:solidFill>
            </a:rPr>
            <a:t>Proposed Labelling for Alcoholic Beverages</a:t>
          </a:r>
          <a:endParaRPr lang="en-IN" sz="2800" b="1" dirty="0">
            <a:solidFill>
              <a:srgbClr val="01773C"/>
            </a:solidFill>
          </a:endParaRPr>
        </a:p>
      </dgm:t>
    </dgm:pt>
    <dgm:pt modelId="{6C2B9C59-B1F6-4EE2-8528-D286CC4605B4}" type="parTrans" cxnId="{6A2405A0-631D-4431-9561-854D9463F700}">
      <dgm:prSet/>
      <dgm:spPr/>
      <dgm:t>
        <a:bodyPr/>
        <a:lstStyle/>
        <a:p>
          <a:endParaRPr lang="en-IN"/>
        </a:p>
      </dgm:t>
    </dgm:pt>
    <dgm:pt modelId="{BA5F83BA-0390-441F-991A-A7A6CF0C5934}" type="sibTrans" cxnId="{6A2405A0-631D-4431-9561-854D9463F700}">
      <dgm:prSet/>
      <dgm:spPr/>
      <dgm:t>
        <a:bodyPr/>
        <a:lstStyle/>
        <a:p>
          <a:endParaRPr lang="en-IN"/>
        </a:p>
      </dgm:t>
    </dgm:pt>
    <dgm:pt modelId="{FF805461-7DF6-4A10-BC14-7C3E6AFE4BD0}" type="pres">
      <dgm:prSet presAssocID="{E66E6BF3-BA11-4E9F-BE59-C2EF62761285}" presName="linear" presStyleCnt="0">
        <dgm:presLayoutVars>
          <dgm:animLvl val="lvl"/>
          <dgm:resizeHandles val="exact"/>
        </dgm:presLayoutVars>
      </dgm:prSet>
      <dgm:spPr/>
      <dgm:t>
        <a:bodyPr/>
        <a:lstStyle/>
        <a:p>
          <a:endParaRPr lang="en-US"/>
        </a:p>
      </dgm:t>
    </dgm:pt>
    <dgm:pt modelId="{33277BFE-DFF1-4901-BE06-7EE49E8B335C}" type="pres">
      <dgm:prSet presAssocID="{4F2F6EA0-B44C-49E0-A401-C6E1C5C54030}" presName="parentText" presStyleLbl="node1" presStyleIdx="0" presStyleCnt="1" custScaleY="306785" custLinFactNeighborY="-68391">
        <dgm:presLayoutVars>
          <dgm:chMax val="0"/>
          <dgm:bulletEnabled val="1"/>
        </dgm:presLayoutVars>
      </dgm:prSet>
      <dgm:spPr/>
      <dgm:t>
        <a:bodyPr/>
        <a:lstStyle/>
        <a:p>
          <a:endParaRPr lang="en-US"/>
        </a:p>
      </dgm:t>
    </dgm:pt>
  </dgm:ptLst>
  <dgm:cxnLst>
    <dgm:cxn modelId="{6A2405A0-631D-4431-9561-854D9463F700}" srcId="{E66E6BF3-BA11-4E9F-BE59-C2EF62761285}" destId="{4F2F6EA0-B44C-49E0-A401-C6E1C5C54030}" srcOrd="0" destOrd="0" parTransId="{6C2B9C59-B1F6-4EE2-8528-D286CC4605B4}" sibTransId="{BA5F83BA-0390-441F-991A-A7A6CF0C5934}"/>
    <dgm:cxn modelId="{F8A0E343-389E-41B1-9987-E3B118EE9E0C}" type="presOf" srcId="{E66E6BF3-BA11-4E9F-BE59-C2EF62761285}" destId="{FF805461-7DF6-4A10-BC14-7C3E6AFE4BD0}" srcOrd="0" destOrd="0" presId="urn:microsoft.com/office/officeart/2005/8/layout/vList2"/>
    <dgm:cxn modelId="{B4E3753B-1A81-4DA4-9314-A469FA102047}" type="presOf" srcId="{4F2F6EA0-B44C-49E0-A401-C6E1C5C54030}" destId="{33277BFE-DFF1-4901-BE06-7EE49E8B335C}" srcOrd="0" destOrd="0" presId="urn:microsoft.com/office/officeart/2005/8/layout/vList2"/>
    <dgm:cxn modelId="{FE02F26A-C73F-4614-92B7-6C6ACF1539EC}" type="presParOf" srcId="{FF805461-7DF6-4A10-BC14-7C3E6AFE4BD0}" destId="{33277BFE-DFF1-4901-BE06-7EE49E8B335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281F85-FB3E-4B3A-93C0-E94145336D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13E10D5B-FA33-45FD-B267-B6F2A31F0208}">
      <dgm:prSet>
        <dgm:style>
          <a:lnRef idx="1">
            <a:schemeClr val="accent3"/>
          </a:lnRef>
          <a:fillRef idx="2">
            <a:schemeClr val="accent3"/>
          </a:fillRef>
          <a:effectRef idx="1">
            <a:schemeClr val="accent3"/>
          </a:effectRef>
          <a:fontRef idx="minor">
            <a:schemeClr val="dk1"/>
          </a:fontRef>
        </dgm:style>
      </dgm:prSet>
      <dgm:spPr/>
      <dgm:t>
        <a:bodyPr/>
        <a:lstStyle/>
        <a:p>
          <a:pPr algn="just" rtl="0"/>
          <a:r>
            <a:rPr lang="en-IN" b="1" dirty="0" smtClean="0">
              <a:solidFill>
                <a:srgbClr val="01773C"/>
              </a:solidFill>
            </a:rPr>
            <a:t>Food Safety and Standards (Packaging and Labelling) Regulations, 2011</a:t>
          </a:r>
          <a:endParaRPr lang="en-IN" b="1" dirty="0">
            <a:solidFill>
              <a:srgbClr val="01773C"/>
            </a:solidFill>
          </a:endParaRPr>
        </a:p>
      </dgm:t>
    </dgm:pt>
    <dgm:pt modelId="{24AD1965-B720-4233-861B-51547A1B010B}" type="parTrans" cxnId="{9B04E6AE-59BC-4343-A7C9-47531B1AA543}">
      <dgm:prSet/>
      <dgm:spPr/>
      <dgm:t>
        <a:bodyPr/>
        <a:lstStyle/>
        <a:p>
          <a:endParaRPr lang="en-IN"/>
        </a:p>
      </dgm:t>
    </dgm:pt>
    <dgm:pt modelId="{7F58484E-D61D-45D9-ADEF-F81BE2F28E75}" type="sibTrans" cxnId="{9B04E6AE-59BC-4343-A7C9-47531B1AA543}">
      <dgm:prSet/>
      <dgm:spPr/>
      <dgm:t>
        <a:bodyPr/>
        <a:lstStyle/>
        <a:p>
          <a:endParaRPr lang="en-IN"/>
        </a:p>
      </dgm:t>
    </dgm:pt>
    <dgm:pt modelId="{8227A542-1A72-44B7-BEAA-37D7AB16E41F}" type="pres">
      <dgm:prSet presAssocID="{29281F85-FB3E-4B3A-93C0-E94145336D0C}" presName="linear" presStyleCnt="0">
        <dgm:presLayoutVars>
          <dgm:animLvl val="lvl"/>
          <dgm:resizeHandles val="exact"/>
        </dgm:presLayoutVars>
      </dgm:prSet>
      <dgm:spPr/>
      <dgm:t>
        <a:bodyPr/>
        <a:lstStyle/>
        <a:p>
          <a:endParaRPr lang="en-US"/>
        </a:p>
      </dgm:t>
    </dgm:pt>
    <dgm:pt modelId="{37A5A08B-211A-4570-BFFA-74C2DAC844A1}" type="pres">
      <dgm:prSet presAssocID="{13E10D5B-FA33-45FD-B267-B6F2A31F0208}" presName="parentText" presStyleLbl="node1" presStyleIdx="0" presStyleCnt="1">
        <dgm:presLayoutVars>
          <dgm:chMax val="0"/>
          <dgm:bulletEnabled val="1"/>
        </dgm:presLayoutVars>
      </dgm:prSet>
      <dgm:spPr/>
      <dgm:t>
        <a:bodyPr/>
        <a:lstStyle/>
        <a:p>
          <a:endParaRPr lang="en-US"/>
        </a:p>
      </dgm:t>
    </dgm:pt>
  </dgm:ptLst>
  <dgm:cxnLst>
    <dgm:cxn modelId="{74BD116A-A2DD-4E12-80A5-B090DEFCCC7B}" type="presOf" srcId="{13E10D5B-FA33-45FD-B267-B6F2A31F0208}" destId="{37A5A08B-211A-4570-BFFA-74C2DAC844A1}" srcOrd="0" destOrd="0" presId="urn:microsoft.com/office/officeart/2005/8/layout/vList2"/>
    <dgm:cxn modelId="{9B04E6AE-59BC-4343-A7C9-47531B1AA543}" srcId="{29281F85-FB3E-4B3A-93C0-E94145336D0C}" destId="{13E10D5B-FA33-45FD-B267-B6F2A31F0208}" srcOrd="0" destOrd="0" parTransId="{24AD1965-B720-4233-861B-51547A1B010B}" sibTransId="{7F58484E-D61D-45D9-ADEF-F81BE2F28E75}"/>
    <dgm:cxn modelId="{596EE62C-E59D-41DD-8DA5-E1F06D407394}" type="presOf" srcId="{29281F85-FB3E-4B3A-93C0-E94145336D0C}" destId="{8227A542-1A72-44B7-BEAA-37D7AB16E41F}" srcOrd="0" destOrd="0" presId="urn:microsoft.com/office/officeart/2005/8/layout/vList2"/>
    <dgm:cxn modelId="{7FB6CA30-D2D0-4B8D-A203-6F37D3E7DDEC}" type="presParOf" srcId="{8227A542-1A72-44B7-BEAA-37D7AB16E41F}" destId="{37A5A08B-211A-4570-BFFA-74C2DAC844A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53A7B6-B58C-4B9C-B7AB-77D6E00434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E46D05EA-B9CB-42A2-90AD-78029B075AED}">
      <dgm:prSet custT="1">
        <dgm:style>
          <a:lnRef idx="1">
            <a:schemeClr val="accent3"/>
          </a:lnRef>
          <a:fillRef idx="2">
            <a:schemeClr val="accent3"/>
          </a:fillRef>
          <a:effectRef idx="1">
            <a:schemeClr val="accent3"/>
          </a:effectRef>
          <a:fontRef idx="minor">
            <a:schemeClr val="dk1"/>
          </a:fontRef>
        </dgm:style>
      </dgm:prSet>
      <dgm:spPr/>
      <dgm:t>
        <a:bodyPr/>
        <a:lstStyle/>
        <a:p>
          <a:pPr algn="just" rtl="0"/>
          <a:r>
            <a:rPr lang="en-IN" sz="2800" b="1" dirty="0" smtClean="0">
              <a:solidFill>
                <a:srgbClr val="01773C"/>
              </a:solidFill>
            </a:rPr>
            <a:t>Salient features of the proposed labelling regulation</a:t>
          </a:r>
          <a:endParaRPr lang="en-IN" sz="2800" b="1" dirty="0">
            <a:solidFill>
              <a:srgbClr val="01773C"/>
            </a:solidFill>
          </a:endParaRPr>
        </a:p>
      </dgm:t>
    </dgm:pt>
    <dgm:pt modelId="{C5691D00-8886-45FE-9989-AC42C03F1395}" type="parTrans" cxnId="{A1896203-5612-4F01-AA57-E28CEEA5A9EF}">
      <dgm:prSet/>
      <dgm:spPr/>
      <dgm:t>
        <a:bodyPr/>
        <a:lstStyle/>
        <a:p>
          <a:endParaRPr lang="en-IN"/>
        </a:p>
      </dgm:t>
    </dgm:pt>
    <dgm:pt modelId="{89D68C6A-B53A-4087-AF29-DAFDD0EE9C99}" type="sibTrans" cxnId="{A1896203-5612-4F01-AA57-E28CEEA5A9EF}">
      <dgm:prSet/>
      <dgm:spPr/>
      <dgm:t>
        <a:bodyPr/>
        <a:lstStyle/>
        <a:p>
          <a:endParaRPr lang="en-IN"/>
        </a:p>
      </dgm:t>
    </dgm:pt>
    <dgm:pt modelId="{872B34BC-76DC-4C3D-B611-D112B479D6E3}" type="pres">
      <dgm:prSet presAssocID="{ED53A7B6-B58C-4B9C-B7AB-77D6E0043449}" presName="linear" presStyleCnt="0">
        <dgm:presLayoutVars>
          <dgm:animLvl val="lvl"/>
          <dgm:resizeHandles val="exact"/>
        </dgm:presLayoutVars>
      </dgm:prSet>
      <dgm:spPr/>
      <dgm:t>
        <a:bodyPr/>
        <a:lstStyle/>
        <a:p>
          <a:endParaRPr lang="en-US"/>
        </a:p>
      </dgm:t>
    </dgm:pt>
    <dgm:pt modelId="{FD1FD445-99EA-45CA-8F9C-E4BA81B85D43}" type="pres">
      <dgm:prSet presAssocID="{E46D05EA-B9CB-42A2-90AD-78029B075AED}" presName="parentText" presStyleLbl="node1" presStyleIdx="0" presStyleCnt="1">
        <dgm:presLayoutVars>
          <dgm:chMax val="0"/>
          <dgm:bulletEnabled val="1"/>
        </dgm:presLayoutVars>
      </dgm:prSet>
      <dgm:spPr/>
      <dgm:t>
        <a:bodyPr/>
        <a:lstStyle/>
        <a:p>
          <a:endParaRPr lang="en-US"/>
        </a:p>
      </dgm:t>
    </dgm:pt>
  </dgm:ptLst>
  <dgm:cxnLst>
    <dgm:cxn modelId="{B36968E9-8BEC-4E12-A7ED-8CF7C4A5FC6F}" type="presOf" srcId="{E46D05EA-B9CB-42A2-90AD-78029B075AED}" destId="{FD1FD445-99EA-45CA-8F9C-E4BA81B85D43}" srcOrd="0" destOrd="0" presId="urn:microsoft.com/office/officeart/2005/8/layout/vList2"/>
    <dgm:cxn modelId="{A1896203-5612-4F01-AA57-E28CEEA5A9EF}" srcId="{ED53A7B6-B58C-4B9C-B7AB-77D6E0043449}" destId="{E46D05EA-B9CB-42A2-90AD-78029B075AED}" srcOrd="0" destOrd="0" parTransId="{C5691D00-8886-45FE-9989-AC42C03F1395}" sibTransId="{89D68C6A-B53A-4087-AF29-DAFDD0EE9C99}"/>
    <dgm:cxn modelId="{2E17CBDC-4057-438D-B591-EEDCCC1F3B6E}" type="presOf" srcId="{ED53A7B6-B58C-4B9C-B7AB-77D6E0043449}" destId="{872B34BC-76DC-4C3D-B611-D112B479D6E3}" srcOrd="0" destOrd="0" presId="urn:microsoft.com/office/officeart/2005/8/layout/vList2"/>
    <dgm:cxn modelId="{71188D99-23D0-401A-A341-9B1F0FB0EDBA}" type="presParOf" srcId="{872B34BC-76DC-4C3D-B611-D112B479D6E3}" destId="{FD1FD445-99EA-45CA-8F9C-E4BA81B85D4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25E630-21A1-4D3B-879F-32798E4CDE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6301F86A-110A-4A08-94B6-53869CE91A3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IN" sz="2800" b="1" dirty="0" smtClean="0">
              <a:solidFill>
                <a:srgbClr val="01773C"/>
              </a:solidFill>
            </a:rPr>
            <a:t>Cont...</a:t>
          </a:r>
          <a:endParaRPr lang="en-IN" sz="2800" b="1" dirty="0">
            <a:solidFill>
              <a:srgbClr val="01773C"/>
            </a:solidFill>
          </a:endParaRPr>
        </a:p>
      </dgm:t>
    </dgm:pt>
    <dgm:pt modelId="{4EB85F5D-D177-4102-8922-8C249446493D}" type="parTrans" cxnId="{F116BEAE-A084-441A-9D2A-3C22AF3B3049}">
      <dgm:prSet/>
      <dgm:spPr/>
      <dgm:t>
        <a:bodyPr/>
        <a:lstStyle/>
        <a:p>
          <a:endParaRPr lang="en-IN"/>
        </a:p>
      </dgm:t>
    </dgm:pt>
    <dgm:pt modelId="{1E0FAB75-75E1-47EA-A420-468B75C87A51}" type="sibTrans" cxnId="{F116BEAE-A084-441A-9D2A-3C22AF3B3049}">
      <dgm:prSet/>
      <dgm:spPr/>
      <dgm:t>
        <a:bodyPr/>
        <a:lstStyle/>
        <a:p>
          <a:endParaRPr lang="en-IN"/>
        </a:p>
      </dgm:t>
    </dgm:pt>
    <dgm:pt modelId="{B432D4B3-57EF-4649-90F8-1AACBF3F965F}" type="pres">
      <dgm:prSet presAssocID="{4525E630-21A1-4D3B-879F-32798E4CDEA9}" presName="linear" presStyleCnt="0">
        <dgm:presLayoutVars>
          <dgm:animLvl val="lvl"/>
          <dgm:resizeHandles val="exact"/>
        </dgm:presLayoutVars>
      </dgm:prSet>
      <dgm:spPr/>
      <dgm:t>
        <a:bodyPr/>
        <a:lstStyle/>
        <a:p>
          <a:endParaRPr lang="en-US"/>
        </a:p>
      </dgm:t>
    </dgm:pt>
    <dgm:pt modelId="{7B8648D0-9E13-459C-9A8E-BCFDDB21D8C5}" type="pres">
      <dgm:prSet presAssocID="{6301F86A-110A-4A08-94B6-53869CE91A38}" presName="parentText" presStyleLbl="node1" presStyleIdx="0" presStyleCnt="1" custLinFactNeighborX="377" custLinFactNeighborY="-37026">
        <dgm:presLayoutVars>
          <dgm:chMax val="0"/>
          <dgm:bulletEnabled val="1"/>
        </dgm:presLayoutVars>
      </dgm:prSet>
      <dgm:spPr/>
      <dgm:t>
        <a:bodyPr/>
        <a:lstStyle/>
        <a:p>
          <a:endParaRPr lang="en-US"/>
        </a:p>
      </dgm:t>
    </dgm:pt>
  </dgm:ptLst>
  <dgm:cxnLst>
    <dgm:cxn modelId="{F116BEAE-A084-441A-9D2A-3C22AF3B3049}" srcId="{4525E630-21A1-4D3B-879F-32798E4CDEA9}" destId="{6301F86A-110A-4A08-94B6-53869CE91A38}" srcOrd="0" destOrd="0" parTransId="{4EB85F5D-D177-4102-8922-8C249446493D}" sibTransId="{1E0FAB75-75E1-47EA-A420-468B75C87A51}"/>
    <dgm:cxn modelId="{8CC600CB-3EF2-4708-89D0-CDAFF83549C5}" type="presOf" srcId="{6301F86A-110A-4A08-94B6-53869CE91A38}" destId="{7B8648D0-9E13-459C-9A8E-BCFDDB21D8C5}" srcOrd="0" destOrd="0" presId="urn:microsoft.com/office/officeart/2005/8/layout/vList2"/>
    <dgm:cxn modelId="{92792DAC-5D3A-4F3D-8E26-41CD01C54F1E}" type="presOf" srcId="{4525E630-21A1-4D3B-879F-32798E4CDEA9}" destId="{B432D4B3-57EF-4649-90F8-1AACBF3F965F}" srcOrd="0" destOrd="0" presId="urn:microsoft.com/office/officeart/2005/8/layout/vList2"/>
    <dgm:cxn modelId="{7F5F7500-76FB-4F99-94AC-3D7A4A1FE75B}" type="presParOf" srcId="{B432D4B3-57EF-4649-90F8-1AACBF3F965F}" destId="{7B8648D0-9E13-459C-9A8E-BCFDDB21D8C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9F4EEA-BAE7-40C0-87C9-6F2594B2B3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89253FF6-8BF6-450F-B048-569A3E47A3C4}">
      <dgm:prSet custT="1">
        <dgm:style>
          <a:lnRef idx="1">
            <a:schemeClr val="accent3"/>
          </a:lnRef>
          <a:fillRef idx="2">
            <a:schemeClr val="accent3"/>
          </a:fillRef>
          <a:effectRef idx="1">
            <a:schemeClr val="accent3"/>
          </a:effectRef>
          <a:fontRef idx="minor">
            <a:schemeClr val="dk1"/>
          </a:fontRef>
        </dgm:style>
      </dgm:prSet>
      <dgm:spPr/>
      <dgm:t>
        <a:bodyPr/>
        <a:lstStyle/>
        <a:p>
          <a:pPr algn="l" rtl="0"/>
          <a:r>
            <a:rPr lang="en-IN" sz="2800" b="1" dirty="0" smtClean="0">
              <a:solidFill>
                <a:srgbClr val="01773C"/>
              </a:solidFill>
            </a:rPr>
            <a:t>Changes &amp; new inclusions in the proposed labelling regulations - </a:t>
          </a:r>
          <a:br>
            <a:rPr lang="en-IN" sz="2800" b="1" dirty="0" smtClean="0">
              <a:solidFill>
                <a:srgbClr val="01773C"/>
              </a:solidFill>
            </a:rPr>
          </a:br>
          <a:endParaRPr lang="en-IN" sz="2800" b="1" dirty="0" smtClean="0">
            <a:solidFill>
              <a:srgbClr val="01773C"/>
            </a:solidFill>
          </a:endParaRPr>
        </a:p>
        <a:p>
          <a:pPr algn="just" rtl="0"/>
          <a:r>
            <a:rPr lang="en-IN" sz="2800" b="1" dirty="0" smtClean="0">
              <a:solidFill>
                <a:srgbClr val="01773C"/>
              </a:solidFill>
            </a:rPr>
            <a:t>Nutritional Information (back of pack)</a:t>
          </a:r>
          <a:endParaRPr lang="en-IN" sz="2800" b="1" dirty="0">
            <a:solidFill>
              <a:srgbClr val="01773C"/>
            </a:solidFill>
          </a:endParaRPr>
        </a:p>
      </dgm:t>
    </dgm:pt>
    <dgm:pt modelId="{9962BD3E-3E08-4B80-9A0C-CBF1CD80CBBC}" type="parTrans" cxnId="{153AA451-7A28-488D-8E31-17D2164C8C2F}">
      <dgm:prSet/>
      <dgm:spPr/>
      <dgm:t>
        <a:bodyPr/>
        <a:lstStyle/>
        <a:p>
          <a:endParaRPr lang="en-IN"/>
        </a:p>
      </dgm:t>
    </dgm:pt>
    <dgm:pt modelId="{C9D6493C-77F5-49FC-B200-05369CD6C2AA}" type="sibTrans" cxnId="{153AA451-7A28-488D-8E31-17D2164C8C2F}">
      <dgm:prSet/>
      <dgm:spPr/>
      <dgm:t>
        <a:bodyPr/>
        <a:lstStyle/>
        <a:p>
          <a:endParaRPr lang="en-IN"/>
        </a:p>
      </dgm:t>
    </dgm:pt>
    <dgm:pt modelId="{CAEA71D6-0FCD-4EC2-9419-EA304DD1DABE}" type="pres">
      <dgm:prSet presAssocID="{A49F4EEA-BAE7-40C0-87C9-6F2594B2B33C}" presName="linear" presStyleCnt="0">
        <dgm:presLayoutVars>
          <dgm:animLvl val="lvl"/>
          <dgm:resizeHandles val="exact"/>
        </dgm:presLayoutVars>
      </dgm:prSet>
      <dgm:spPr/>
      <dgm:t>
        <a:bodyPr/>
        <a:lstStyle/>
        <a:p>
          <a:endParaRPr lang="en-US"/>
        </a:p>
      </dgm:t>
    </dgm:pt>
    <dgm:pt modelId="{160D4D57-A591-48B3-9BDA-678D2FCABA20}" type="pres">
      <dgm:prSet presAssocID="{89253FF6-8BF6-450F-B048-569A3E47A3C4}" presName="parentText" presStyleLbl="node1" presStyleIdx="0" presStyleCnt="1" custLinFactNeighborX="-1010" custLinFactNeighborY="16656">
        <dgm:presLayoutVars>
          <dgm:chMax val="0"/>
          <dgm:bulletEnabled val="1"/>
        </dgm:presLayoutVars>
      </dgm:prSet>
      <dgm:spPr/>
      <dgm:t>
        <a:bodyPr/>
        <a:lstStyle/>
        <a:p>
          <a:endParaRPr lang="en-IN"/>
        </a:p>
      </dgm:t>
    </dgm:pt>
  </dgm:ptLst>
  <dgm:cxnLst>
    <dgm:cxn modelId="{AA8AF3AE-35BE-46B3-9B4A-0DBB9AEC5F21}" type="presOf" srcId="{89253FF6-8BF6-450F-B048-569A3E47A3C4}" destId="{160D4D57-A591-48B3-9BDA-678D2FCABA20}" srcOrd="0" destOrd="0" presId="urn:microsoft.com/office/officeart/2005/8/layout/vList2"/>
    <dgm:cxn modelId="{3754D236-310C-486A-AC68-31FEB010E553}" type="presOf" srcId="{A49F4EEA-BAE7-40C0-87C9-6F2594B2B33C}" destId="{CAEA71D6-0FCD-4EC2-9419-EA304DD1DABE}" srcOrd="0" destOrd="0" presId="urn:microsoft.com/office/officeart/2005/8/layout/vList2"/>
    <dgm:cxn modelId="{153AA451-7A28-488D-8E31-17D2164C8C2F}" srcId="{A49F4EEA-BAE7-40C0-87C9-6F2594B2B33C}" destId="{89253FF6-8BF6-450F-B048-569A3E47A3C4}" srcOrd="0" destOrd="0" parTransId="{9962BD3E-3E08-4B80-9A0C-CBF1CD80CBBC}" sibTransId="{C9D6493C-77F5-49FC-B200-05369CD6C2AA}"/>
    <dgm:cxn modelId="{06291F38-B9A5-4AA3-A4A9-429F3602549E}" type="presParOf" srcId="{CAEA71D6-0FCD-4EC2-9419-EA304DD1DABE}" destId="{160D4D57-A591-48B3-9BDA-678D2FCABA2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36E5AD-ECE5-4D12-9274-DCF961D2F6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C77AA772-71F2-46C1-B8BE-2E168ADCD110}">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IN" sz="2000" b="1" dirty="0" smtClean="0">
              <a:solidFill>
                <a:srgbClr val="01773C"/>
              </a:solidFill>
            </a:rPr>
            <a:t>Nutritional Information Panel </a:t>
          </a:r>
          <a:endParaRPr lang="en-IN" sz="2000" b="1" dirty="0">
            <a:solidFill>
              <a:srgbClr val="01773C"/>
            </a:solidFill>
          </a:endParaRPr>
        </a:p>
      </dgm:t>
    </dgm:pt>
    <dgm:pt modelId="{667D4FEC-1168-4141-8A85-E19FB76EC7BE}" type="parTrans" cxnId="{52F90405-4C44-4F13-930E-45913CF8D310}">
      <dgm:prSet/>
      <dgm:spPr/>
      <dgm:t>
        <a:bodyPr/>
        <a:lstStyle/>
        <a:p>
          <a:endParaRPr lang="en-IN"/>
        </a:p>
      </dgm:t>
    </dgm:pt>
    <dgm:pt modelId="{931C3AA3-926C-44AC-8146-59951DA1D15E}" type="sibTrans" cxnId="{52F90405-4C44-4F13-930E-45913CF8D310}">
      <dgm:prSet/>
      <dgm:spPr/>
      <dgm:t>
        <a:bodyPr/>
        <a:lstStyle/>
        <a:p>
          <a:endParaRPr lang="en-IN"/>
        </a:p>
      </dgm:t>
    </dgm:pt>
    <dgm:pt modelId="{8ED9B986-814D-4F92-96C8-F710EFD463E8}" type="pres">
      <dgm:prSet presAssocID="{F036E5AD-ECE5-4D12-9274-DCF961D2F6CE}" presName="linear" presStyleCnt="0">
        <dgm:presLayoutVars>
          <dgm:animLvl val="lvl"/>
          <dgm:resizeHandles val="exact"/>
        </dgm:presLayoutVars>
      </dgm:prSet>
      <dgm:spPr/>
      <dgm:t>
        <a:bodyPr/>
        <a:lstStyle/>
        <a:p>
          <a:endParaRPr lang="en-US"/>
        </a:p>
      </dgm:t>
    </dgm:pt>
    <dgm:pt modelId="{5E117337-3BCF-48D6-B776-78F90BBD5072}" type="pres">
      <dgm:prSet presAssocID="{C77AA772-71F2-46C1-B8BE-2E168ADCD110}" presName="parentText" presStyleLbl="node1" presStyleIdx="0" presStyleCnt="1">
        <dgm:presLayoutVars>
          <dgm:chMax val="0"/>
          <dgm:bulletEnabled val="1"/>
        </dgm:presLayoutVars>
      </dgm:prSet>
      <dgm:spPr/>
      <dgm:t>
        <a:bodyPr/>
        <a:lstStyle/>
        <a:p>
          <a:endParaRPr lang="en-IN"/>
        </a:p>
      </dgm:t>
    </dgm:pt>
  </dgm:ptLst>
  <dgm:cxnLst>
    <dgm:cxn modelId="{29279990-8947-49C6-87F9-B2777232E67E}" type="presOf" srcId="{C77AA772-71F2-46C1-B8BE-2E168ADCD110}" destId="{5E117337-3BCF-48D6-B776-78F90BBD5072}" srcOrd="0" destOrd="0" presId="urn:microsoft.com/office/officeart/2005/8/layout/vList2"/>
    <dgm:cxn modelId="{52F90405-4C44-4F13-930E-45913CF8D310}" srcId="{F036E5AD-ECE5-4D12-9274-DCF961D2F6CE}" destId="{C77AA772-71F2-46C1-B8BE-2E168ADCD110}" srcOrd="0" destOrd="0" parTransId="{667D4FEC-1168-4141-8A85-E19FB76EC7BE}" sibTransId="{931C3AA3-926C-44AC-8146-59951DA1D15E}"/>
    <dgm:cxn modelId="{1214F17D-142A-4765-9BDF-BA51F218B01F}" type="presOf" srcId="{F036E5AD-ECE5-4D12-9274-DCF961D2F6CE}" destId="{8ED9B986-814D-4F92-96C8-F710EFD463E8}" srcOrd="0" destOrd="0" presId="urn:microsoft.com/office/officeart/2005/8/layout/vList2"/>
    <dgm:cxn modelId="{7B6AD1F7-588B-4594-BB0F-2AB81788F4D6}" type="presParOf" srcId="{8ED9B986-814D-4F92-96C8-F710EFD463E8}" destId="{5E117337-3BCF-48D6-B776-78F90BBD507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BB9C6A-89E8-4157-A516-8EE0598D05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CAC765CC-879C-412D-968D-75AE194EFD0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IN" sz="2800" b="1" dirty="0" smtClean="0">
              <a:solidFill>
                <a:srgbClr val="01773C"/>
              </a:solidFill>
            </a:rPr>
            <a:t>Front of Pack (FOP) Labelling</a:t>
          </a:r>
          <a:endParaRPr lang="en-IN" sz="2800" b="1" dirty="0">
            <a:solidFill>
              <a:srgbClr val="01773C"/>
            </a:solidFill>
          </a:endParaRPr>
        </a:p>
      </dgm:t>
    </dgm:pt>
    <dgm:pt modelId="{D914A3C4-E28C-415F-9AE9-5ABE18291491}" type="parTrans" cxnId="{4DCD4990-4053-4D7A-AA91-8715449EEDE6}">
      <dgm:prSet/>
      <dgm:spPr/>
      <dgm:t>
        <a:bodyPr/>
        <a:lstStyle/>
        <a:p>
          <a:endParaRPr lang="en-IN"/>
        </a:p>
      </dgm:t>
    </dgm:pt>
    <dgm:pt modelId="{F7AEFA9F-B267-4869-8D09-FE6D8D3BDF99}" type="sibTrans" cxnId="{4DCD4990-4053-4D7A-AA91-8715449EEDE6}">
      <dgm:prSet/>
      <dgm:spPr/>
      <dgm:t>
        <a:bodyPr/>
        <a:lstStyle/>
        <a:p>
          <a:endParaRPr lang="en-IN"/>
        </a:p>
      </dgm:t>
    </dgm:pt>
    <dgm:pt modelId="{58868AB8-3BD9-48A6-A88B-D5AB9C14214E}" type="pres">
      <dgm:prSet presAssocID="{14BB9C6A-89E8-4157-A516-8EE0598D0586}" presName="linear" presStyleCnt="0">
        <dgm:presLayoutVars>
          <dgm:animLvl val="lvl"/>
          <dgm:resizeHandles val="exact"/>
        </dgm:presLayoutVars>
      </dgm:prSet>
      <dgm:spPr/>
      <dgm:t>
        <a:bodyPr/>
        <a:lstStyle/>
        <a:p>
          <a:endParaRPr lang="en-US"/>
        </a:p>
      </dgm:t>
    </dgm:pt>
    <dgm:pt modelId="{BB89D328-B24C-4F60-B631-9593C9948020}" type="pres">
      <dgm:prSet presAssocID="{CAC765CC-879C-412D-968D-75AE194EFD03}" presName="parentText" presStyleLbl="node1" presStyleIdx="0" presStyleCnt="1" custLinFactNeighborX="-147" custLinFactNeighborY="19825">
        <dgm:presLayoutVars>
          <dgm:chMax val="0"/>
          <dgm:bulletEnabled val="1"/>
        </dgm:presLayoutVars>
      </dgm:prSet>
      <dgm:spPr/>
      <dgm:t>
        <a:bodyPr/>
        <a:lstStyle/>
        <a:p>
          <a:endParaRPr lang="en-IN"/>
        </a:p>
      </dgm:t>
    </dgm:pt>
  </dgm:ptLst>
  <dgm:cxnLst>
    <dgm:cxn modelId="{47049F23-CF46-453B-B4DB-48457F128A90}" type="presOf" srcId="{14BB9C6A-89E8-4157-A516-8EE0598D0586}" destId="{58868AB8-3BD9-48A6-A88B-D5AB9C14214E}" srcOrd="0" destOrd="0" presId="urn:microsoft.com/office/officeart/2005/8/layout/vList2"/>
    <dgm:cxn modelId="{2DDA1B74-7608-4540-AF85-CF2ACB5406DB}" type="presOf" srcId="{CAC765CC-879C-412D-968D-75AE194EFD03}" destId="{BB89D328-B24C-4F60-B631-9593C9948020}" srcOrd="0" destOrd="0" presId="urn:microsoft.com/office/officeart/2005/8/layout/vList2"/>
    <dgm:cxn modelId="{4DCD4990-4053-4D7A-AA91-8715449EEDE6}" srcId="{14BB9C6A-89E8-4157-A516-8EE0598D0586}" destId="{CAC765CC-879C-412D-968D-75AE194EFD03}" srcOrd="0" destOrd="0" parTransId="{D914A3C4-E28C-415F-9AE9-5ABE18291491}" sibTransId="{F7AEFA9F-B267-4869-8D09-FE6D8D3BDF99}"/>
    <dgm:cxn modelId="{A65CA277-5239-4938-A8FB-9C6D4DDE02D1}" type="presParOf" srcId="{58868AB8-3BD9-48A6-A88B-D5AB9C14214E}" destId="{BB89D328-B24C-4F60-B631-9593C994802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D6A821-A6B2-4BF5-B0DD-40C597A93D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2716775A-386D-45C7-8C5E-285D089C97F2}">
      <dgm:prSet custT="1">
        <dgm:style>
          <a:lnRef idx="1">
            <a:schemeClr val="accent3"/>
          </a:lnRef>
          <a:fillRef idx="2">
            <a:schemeClr val="accent3"/>
          </a:fillRef>
          <a:effectRef idx="1">
            <a:schemeClr val="accent3"/>
          </a:effectRef>
          <a:fontRef idx="minor">
            <a:schemeClr val="dk1"/>
          </a:fontRef>
        </dgm:style>
      </dgm:prSet>
      <dgm:spPr/>
      <dgm:t>
        <a:bodyPr/>
        <a:lstStyle/>
        <a:p>
          <a:pPr algn="just" rtl="0"/>
          <a:r>
            <a:rPr lang="en-US" sz="2800" b="1" dirty="0" smtClean="0">
              <a:solidFill>
                <a:srgbClr val="01773C"/>
              </a:solidFill>
            </a:rPr>
            <a:t>Front of Pack labelling of HFSS Foods</a:t>
          </a:r>
          <a:endParaRPr lang="en-IN" sz="2800" dirty="0">
            <a:solidFill>
              <a:srgbClr val="01773C"/>
            </a:solidFill>
          </a:endParaRPr>
        </a:p>
      </dgm:t>
    </dgm:pt>
    <dgm:pt modelId="{036F4048-A6DE-48DB-B0E6-CC354A0BE191}" type="parTrans" cxnId="{CFFD1B4E-BB60-4E62-B231-1967428D0DC6}">
      <dgm:prSet/>
      <dgm:spPr/>
      <dgm:t>
        <a:bodyPr/>
        <a:lstStyle/>
        <a:p>
          <a:endParaRPr lang="en-IN"/>
        </a:p>
      </dgm:t>
    </dgm:pt>
    <dgm:pt modelId="{B6F37F6D-2DAA-4494-8B20-833C793119F8}" type="sibTrans" cxnId="{CFFD1B4E-BB60-4E62-B231-1967428D0DC6}">
      <dgm:prSet/>
      <dgm:spPr/>
      <dgm:t>
        <a:bodyPr/>
        <a:lstStyle/>
        <a:p>
          <a:endParaRPr lang="en-IN"/>
        </a:p>
      </dgm:t>
    </dgm:pt>
    <dgm:pt modelId="{936E2E9A-125E-4742-AEE6-0AC13DBB698F}" type="pres">
      <dgm:prSet presAssocID="{A3D6A821-A6B2-4BF5-B0DD-40C597A93D4F}" presName="linear" presStyleCnt="0">
        <dgm:presLayoutVars>
          <dgm:animLvl val="lvl"/>
          <dgm:resizeHandles val="exact"/>
        </dgm:presLayoutVars>
      </dgm:prSet>
      <dgm:spPr/>
      <dgm:t>
        <a:bodyPr/>
        <a:lstStyle/>
        <a:p>
          <a:endParaRPr lang="en-US"/>
        </a:p>
      </dgm:t>
    </dgm:pt>
    <dgm:pt modelId="{901F4A93-3E6C-4E55-A339-55CD2D6E83D6}" type="pres">
      <dgm:prSet presAssocID="{2716775A-386D-45C7-8C5E-285D089C97F2}" presName="parentText" presStyleLbl="node1" presStyleIdx="0" presStyleCnt="1">
        <dgm:presLayoutVars>
          <dgm:chMax val="0"/>
          <dgm:bulletEnabled val="1"/>
        </dgm:presLayoutVars>
      </dgm:prSet>
      <dgm:spPr/>
      <dgm:t>
        <a:bodyPr/>
        <a:lstStyle/>
        <a:p>
          <a:endParaRPr lang="en-US"/>
        </a:p>
      </dgm:t>
    </dgm:pt>
  </dgm:ptLst>
  <dgm:cxnLst>
    <dgm:cxn modelId="{4A5D15B6-73F7-4404-A383-FE0DFBDB7691}" type="presOf" srcId="{A3D6A821-A6B2-4BF5-B0DD-40C597A93D4F}" destId="{936E2E9A-125E-4742-AEE6-0AC13DBB698F}" srcOrd="0" destOrd="0" presId="urn:microsoft.com/office/officeart/2005/8/layout/vList2"/>
    <dgm:cxn modelId="{CFFD1B4E-BB60-4E62-B231-1967428D0DC6}" srcId="{A3D6A821-A6B2-4BF5-B0DD-40C597A93D4F}" destId="{2716775A-386D-45C7-8C5E-285D089C97F2}" srcOrd="0" destOrd="0" parTransId="{036F4048-A6DE-48DB-B0E6-CC354A0BE191}" sibTransId="{B6F37F6D-2DAA-4494-8B20-833C793119F8}"/>
    <dgm:cxn modelId="{612DC14A-E39C-4EA0-AD23-8AEB13A4C667}" type="presOf" srcId="{2716775A-386D-45C7-8C5E-285D089C97F2}" destId="{901F4A93-3E6C-4E55-A339-55CD2D6E83D6}" srcOrd="0" destOrd="0" presId="urn:microsoft.com/office/officeart/2005/8/layout/vList2"/>
    <dgm:cxn modelId="{14516174-C96C-40A3-B787-F5FBD021F5EC}" type="presParOf" srcId="{936E2E9A-125E-4742-AEE6-0AC13DBB698F}" destId="{901F4A93-3E6C-4E55-A339-55CD2D6E83D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35F6D1-EB63-4BB5-96B1-A0DCBBBFE2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9CF76354-3A01-4073-B6A1-50E6A7034D78}">
      <dgm:prSet custT="1">
        <dgm:style>
          <a:lnRef idx="1">
            <a:schemeClr val="accent3"/>
          </a:lnRef>
          <a:fillRef idx="2">
            <a:schemeClr val="accent3"/>
          </a:fillRef>
          <a:effectRef idx="1">
            <a:schemeClr val="accent3"/>
          </a:effectRef>
          <a:fontRef idx="minor">
            <a:schemeClr val="dk1"/>
          </a:fontRef>
        </dgm:style>
      </dgm:prSet>
      <dgm:spPr/>
      <dgm:t>
        <a:bodyPr/>
        <a:lstStyle/>
        <a:p>
          <a:pPr algn="just" rtl="0"/>
          <a:r>
            <a:rPr lang="en-IN" sz="2800" b="1" dirty="0" smtClean="0">
              <a:solidFill>
                <a:srgbClr val="01773C"/>
              </a:solidFill>
            </a:rPr>
            <a:t>Allergen Information</a:t>
          </a:r>
          <a:endParaRPr lang="en-IN" sz="2800" b="1" dirty="0">
            <a:solidFill>
              <a:srgbClr val="01773C"/>
            </a:solidFill>
          </a:endParaRPr>
        </a:p>
      </dgm:t>
    </dgm:pt>
    <dgm:pt modelId="{87F22ABC-4BCB-4AB3-B60A-60DB9F0E2F3A}" type="parTrans" cxnId="{03234F2B-24D1-4FD9-9687-A549E0861F35}">
      <dgm:prSet/>
      <dgm:spPr/>
      <dgm:t>
        <a:bodyPr/>
        <a:lstStyle/>
        <a:p>
          <a:endParaRPr lang="en-IN"/>
        </a:p>
      </dgm:t>
    </dgm:pt>
    <dgm:pt modelId="{0C9C16AC-0302-4BFA-ACD5-3B0668246439}" type="sibTrans" cxnId="{03234F2B-24D1-4FD9-9687-A549E0861F35}">
      <dgm:prSet/>
      <dgm:spPr/>
      <dgm:t>
        <a:bodyPr/>
        <a:lstStyle/>
        <a:p>
          <a:endParaRPr lang="en-IN"/>
        </a:p>
      </dgm:t>
    </dgm:pt>
    <dgm:pt modelId="{E3284BFF-031A-4766-9B02-279C20429640}" type="pres">
      <dgm:prSet presAssocID="{CD35F6D1-EB63-4BB5-96B1-A0DCBBBFE223}" presName="linear" presStyleCnt="0">
        <dgm:presLayoutVars>
          <dgm:animLvl val="lvl"/>
          <dgm:resizeHandles val="exact"/>
        </dgm:presLayoutVars>
      </dgm:prSet>
      <dgm:spPr/>
      <dgm:t>
        <a:bodyPr/>
        <a:lstStyle/>
        <a:p>
          <a:endParaRPr lang="en-US"/>
        </a:p>
      </dgm:t>
    </dgm:pt>
    <dgm:pt modelId="{7118BF7C-56CE-4D4F-814B-978FE90025CD}" type="pres">
      <dgm:prSet presAssocID="{9CF76354-3A01-4073-B6A1-50E6A7034D78}" presName="parentText" presStyleLbl="node1" presStyleIdx="0" presStyleCnt="1" custLinFactNeighborX="-1845" custLinFactNeighborY="-21234">
        <dgm:presLayoutVars>
          <dgm:chMax val="0"/>
          <dgm:bulletEnabled val="1"/>
        </dgm:presLayoutVars>
      </dgm:prSet>
      <dgm:spPr/>
      <dgm:t>
        <a:bodyPr/>
        <a:lstStyle/>
        <a:p>
          <a:endParaRPr lang="en-US"/>
        </a:p>
      </dgm:t>
    </dgm:pt>
  </dgm:ptLst>
  <dgm:cxnLst>
    <dgm:cxn modelId="{6056FD34-5365-47D3-B33A-026120C79BE6}" type="presOf" srcId="{CD35F6D1-EB63-4BB5-96B1-A0DCBBBFE223}" destId="{E3284BFF-031A-4766-9B02-279C20429640}" srcOrd="0" destOrd="0" presId="urn:microsoft.com/office/officeart/2005/8/layout/vList2"/>
    <dgm:cxn modelId="{B04A4FC4-2EA1-4550-B970-C004F3A55C6B}" type="presOf" srcId="{9CF76354-3A01-4073-B6A1-50E6A7034D78}" destId="{7118BF7C-56CE-4D4F-814B-978FE90025CD}" srcOrd="0" destOrd="0" presId="urn:microsoft.com/office/officeart/2005/8/layout/vList2"/>
    <dgm:cxn modelId="{03234F2B-24D1-4FD9-9687-A549E0861F35}" srcId="{CD35F6D1-EB63-4BB5-96B1-A0DCBBBFE223}" destId="{9CF76354-3A01-4073-B6A1-50E6A7034D78}" srcOrd="0" destOrd="0" parTransId="{87F22ABC-4BCB-4AB3-B60A-60DB9F0E2F3A}" sibTransId="{0C9C16AC-0302-4BFA-ACD5-3B0668246439}"/>
    <dgm:cxn modelId="{17C1ABAD-AB19-4430-A422-EFCDCAE22057}" type="presParOf" srcId="{E3284BFF-031A-4766-9B02-279C20429640}" destId="{7118BF7C-56CE-4D4F-814B-978FE90025CD}"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8894AF-A517-40CF-A5F7-735C77C10BF1}">
      <dsp:nvSpPr>
        <dsp:cNvPr id="0" name=""/>
        <dsp:cNvSpPr/>
      </dsp:nvSpPr>
      <dsp:spPr>
        <a:xfrm>
          <a:off x="0" y="0"/>
          <a:ext cx="7086600" cy="67158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rgbClr val="01773C"/>
              </a:solidFill>
            </a:rPr>
            <a:t>OBJECTIVE</a:t>
          </a:r>
          <a:endParaRPr lang="en-IN" sz="2800" b="1" kern="1200" dirty="0">
            <a:solidFill>
              <a:srgbClr val="01773C"/>
            </a:solidFill>
          </a:endParaRPr>
        </a:p>
      </dsp:txBody>
      <dsp:txXfrm>
        <a:off x="0" y="0"/>
        <a:ext cx="7086600" cy="67158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EDD53E-D740-4D01-A18B-3AA4BD0927E9}">
      <dsp:nvSpPr>
        <dsp:cNvPr id="0" name=""/>
        <dsp:cNvSpPr/>
      </dsp:nvSpPr>
      <dsp:spPr>
        <a:xfrm>
          <a:off x="0" y="351"/>
          <a:ext cx="7010400" cy="913696"/>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IN" sz="2800" b="1" kern="1200" dirty="0" smtClean="0">
              <a:solidFill>
                <a:srgbClr val="01773C"/>
              </a:solidFill>
            </a:rPr>
            <a:t>Declaration regarding </a:t>
          </a:r>
          <a:r>
            <a:rPr lang="en-IN" sz="2800" b="1" kern="1200" dirty="0" err="1" smtClean="0">
              <a:solidFill>
                <a:srgbClr val="01773C"/>
              </a:solidFill>
            </a:rPr>
            <a:t>Veg</a:t>
          </a:r>
          <a:r>
            <a:rPr lang="en-IN" sz="2800" b="1" kern="1200" dirty="0" smtClean="0">
              <a:solidFill>
                <a:srgbClr val="01773C"/>
              </a:solidFill>
            </a:rPr>
            <a:t>, Non-</a:t>
          </a:r>
          <a:r>
            <a:rPr lang="en-IN" sz="2800" b="1" kern="1200" dirty="0" err="1" smtClean="0">
              <a:solidFill>
                <a:srgbClr val="01773C"/>
              </a:solidFill>
            </a:rPr>
            <a:t>Veg</a:t>
          </a:r>
          <a:r>
            <a:rPr lang="en-IN" sz="2800" b="1" kern="1200" dirty="0" smtClean="0">
              <a:solidFill>
                <a:srgbClr val="01773C"/>
              </a:solidFill>
            </a:rPr>
            <a:t> and Food not meant for human consumption</a:t>
          </a:r>
          <a:endParaRPr lang="en-IN" sz="2800" b="1" kern="1200" dirty="0">
            <a:solidFill>
              <a:srgbClr val="01773C"/>
            </a:solidFill>
          </a:endParaRPr>
        </a:p>
      </dsp:txBody>
      <dsp:txXfrm>
        <a:off x="0" y="351"/>
        <a:ext cx="7010400" cy="91369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5318F6-8E3E-49C6-84C1-FF7DCE00D682}">
      <dsp:nvSpPr>
        <dsp:cNvPr id="0" name=""/>
        <dsp:cNvSpPr/>
      </dsp:nvSpPr>
      <dsp:spPr>
        <a:xfrm>
          <a:off x="0" y="0"/>
          <a:ext cx="6705600" cy="74880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b="1" kern="1200" dirty="0" smtClean="0">
              <a:solidFill>
                <a:srgbClr val="01773C"/>
              </a:solidFill>
            </a:rPr>
            <a:t>Date Marking</a:t>
          </a:r>
          <a:endParaRPr lang="en-IN" sz="2800" kern="1200" dirty="0">
            <a:solidFill>
              <a:srgbClr val="01773C"/>
            </a:solidFill>
          </a:endParaRPr>
        </a:p>
      </dsp:txBody>
      <dsp:txXfrm>
        <a:off x="0" y="0"/>
        <a:ext cx="6705600" cy="7488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CA393C-9E30-4200-8F72-28CB9F324B54}">
      <dsp:nvSpPr>
        <dsp:cNvPr id="0" name=""/>
        <dsp:cNvSpPr/>
      </dsp:nvSpPr>
      <dsp:spPr>
        <a:xfrm>
          <a:off x="0" y="735"/>
          <a:ext cx="7848600" cy="837464"/>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IN" sz="2800" b="1" kern="1200" dirty="0" smtClean="0">
              <a:solidFill>
                <a:srgbClr val="01773C"/>
              </a:solidFill>
            </a:rPr>
            <a:t>Non-retail containers shall declare on the container or label attached thereto:</a:t>
          </a:r>
          <a:endParaRPr lang="en-IN" sz="2800" kern="1200" dirty="0">
            <a:solidFill>
              <a:srgbClr val="01773C"/>
            </a:solidFill>
          </a:endParaRPr>
        </a:p>
      </dsp:txBody>
      <dsp:txXfrm>
        <a:off x="0" y="735"/>
        <a:ext cx="7848600" cy="83746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916372-1B8A-41E9-B858-62EF8CA49B01}">
      <dsp:nvSpPr>
        <dsp:cNvPr id="0" name=""/>
        <dsp:cNvSpPr/>
      </dsp:nvSpPr>
      <dsp:spPr>
        <a:xfrm>
          <a:off x="0" y="0"/>
          <a:ext cx="6781800" cy="74880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b="1" kern="1200" dirty="0" smtClean="0">
              <a:solidFill>
                <a:srgbClr val="01773C"/>
              </a:solidFill>
            </a:rPr>
            <a:t>Fortification Logo</a:t>
          </a:r>
          <a:endParaRPr lang="en-IN" sz="2800" b="0" kern="1200" dirty="0">
            <a:solidFill>
              <a:srgbClr val="01773C"/>
            </a:solidFill>
          </a:endParaRPr>
        </a:p>
      </dsp:txBody>
      <dsp:txXfrm>
        <a:off x="0" y="0"/>
        <a:ext cx="6781800" cy="74880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E6E5A1-F913-4ADB-8E55-8E0868284105}">
      <dsp:nvSpPr>
        <dsp:cNvPr id="0" name=""/>
        <dsp:cNvSpPr/>
      </dsp:nvSpPr>
      <dsp:spPr>
        <a:xfrm>
          <a:off x="0" y="0"/>
          <a:ext cx="6858000" cy="761378"/>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b="1" kern="1200" dirty="0" smtClean="0">
              <a:solidFill>
                <a:srgbClr val="01773C"/>
              </a:solidFill>
            </a:rPr>
            <a:t>Organic Food Logo</a:t>
          </a:r>
          <a:endParaRPr lang="en-IN" sz="2800" b="1" kern="1200" dirty="0">
            <a:solidFill>
              <a:srgbClr val="01773C"/>
            </a:solidFill>
          </a:endParaRPr>
        </a:p>
      </dsp:txBody>
      <dsp:txXfrm>
        <a:off x="0" y="0"/>
        <a:ext cx="6858000" cy="761378"/>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277BFE-DFF1-4901-BE06-7EE49E8B335C}">
      <dsp:nvSpPr>
        <dsp:cNvPr id="0" name=""/>
        <dsp:cNvSpPr/>
      </dsp:nvSpPr>
      <dsp:spPr>
        <a:xfrm>
          <a:off x="0" y="0"/>
          <a:ext cx="6781800" cy="68513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IN" sz="2800" b="1" kern="1200" dirty="0" smtClean="0">
              <a:solidFill>
                <a:srgbClr val="01773C"/>
              </a:solidFill>
            </a:rPr>
            <a:t>Proposed Labelling for Alcoholic Beverages</a:t>
          </a:r>
          <a:endParaRPr lang="en-IN" sz="2800" b="1" kern="1200" dirty="0">
            <a:solidFill>
              <a:srgbClr val="01773C"/>
            </a:solidFill>
          </a:endParaRPr>
        </a:p>
      </dsp:txBody>
      <dsp:txXfrm>
        <a:off x="0" y="0"/>
        <a:ext cx="6781800" cy="6851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A5A08B-211A-4570-BFFA-74C2DAC844A1}">
      <dsp:nvSpPr>
        <dsp:cNvPr id="0" name=""/>
        <dsp:cNvSpPr/>
      </dsp:nvSpPr>
      <dsp:spPr>
        <a:xfrm>
          <a:off x="0" y="14580"/>
          <a:ext cx="7010400" cy="111384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IN" sz="2800" b="1" kern="1200" dirty="0" smtClean="0">
              <a:solidFill>
                <a:srgbClr val="01773C"/>
              </a:solidFill>
            </a:rPr>
            <a:t>Food Safety and Standards (Packaging and Labelling) Regulations, 2011</a:t>
          </a:r>
          <a:endParaRPr lang="en-IN" sz="2800" b="1" kern="1200" dirty="0">
            <a:solidFill>
              <a:srgbClr val="01773C"/>
            </a:solidFill>
          </a:endParaRPr>
        </a:p>
      </dsp:txBody>
      <dsp:txXfrm>
        <a:off x="0" y="14580"/>
        <a:ext cx="7010400" cy="11138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1FD445-99EA-45CA-8F9C-E4BA81B85D43}">
      <dsp:nvSpPr>
        <dsp:cNvPr id="0" name=""/>
        <dsp:cNvSpPr/>
      </dsp:nvSpPr>
      <dsp:spPr>
        <a:xfrm>
          <a:off x="0" y="14"/>
          <a:ext cx="6781800" cy="894775"/>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IN" sz="2800" b="1" kern="1200" dirty="0" smtClean="0">
              <a:solidFill>
                <a:srgbClr val="01773C"/>
              </a:solidFill>
            </a:rPr>
            <a:t>Salient features of the proposed labelling regulation</a:t>
          </a:r>
          <a:endParaRPr lang="en-IN" sz="2800" b="1" kern="1200" dirty="0">
            <a:solidFill>
              <a:srgbClr val="01773C"/>
            </a:solidFill>
          </a:endParaRPr>
        </a:p>
      </dsp:txBody>
      <dsp:txXfrm>
        <a:off x="0" y="14"/>
        <a:ext cx="6781800" cy="89477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8648D0-9E13-459C-9A8E-BCFDDB21D8C5}">
      <dsp:nvSpPr>
        <dsp:cNvPr id="0" name=""/>
        <dsp:cNvSpPr/>
      </dsp:nvSpPr>
      <dsp:spPr>
        <a:xfrm>
          <a:off x="0" y="0"/>
          <a:ext cx="6730999" cy="611667"/>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b="1" kern="1200" dirty="0" smtClean="0">
              <a:solidFill>
                <a:srgbClr val="01773C"/>
              </a:solidFill>
            </a:rPr>
            <a:t>Cont...</a:t>
          </a:r>
          <a:endParaRPr lang="en-IN" sz="2800" b="1" kern="1200" dirty="0">
            <a:solidFill>
              <a:srgbClr val="01773C"/>
            </a:solidFill>
          </a:endParaRPr>
        </a:p>
      </dsp:txBody>
      <dsp:txXfrm>
        <a:off x="0" y="0"/>
        <a:ext cx="6730999" cy="61166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0D4D57-A591-48B3-9BDA-678D2FCABA20}">
      <dsp:nvSpPr>
        <dsp:cNvPr id="0" name=""/>
        <dsp:cNvSpPr/>
      </dsp:nvSpPr>
      <dsp:spPr>
        <a:xfrm>
          <a:off x="0" y="250"/>
          <a:ext cx="6858000" cy="1752349"/>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b="1" kern="1200" dirty="0" smtClean="0">
              <a:solidFill>
                <a:srgbClr val="01773C"/>
              </a:solidFill>
            </a:rPr>
            <a:t>Changes &amp; new inclusions in the proposed labelling regulations - </a:t>
          </a:r>
          <a:br>
            <a:rPr lang="en-IN" sz="2800" b="1" kern="1200" dirty="0" smtClean="0">
              <a:solidFill>
                <a:srgbClr val="01773C"/>
              </a:solidFill>
            </a:rPr>
          </a:br>
          <a:endParaRPr lang="en-IN" sz="2800" b="1" kern="1200" dirty="0" smtClean="0">
            <a:solidFill>
              <a:srgbClr val="01773C"/>
            </a:solidFill>
          </a:endParaRPr>
        </a:p>
        <a:p>
          <a:pPr lvl="0" algn="just" defTabSz="1244600" rtl="0">
            <a:lnSpc>
              <a:spcPct val="90000"/>
            </a:lnSpc>
            <a:spcBef>
              <a:spcPct val="0"/>
            </a:spcBef>
            <a:spcAft>
              <a:spcPct val="35000"/>
            </a:spcAft>
          </a:pPr>
          <a:r>
            <a:rPr lang="en-IN" sz="2800" b="1" kern="1200" dirty="0" smtClean="0">
              <a:solidFill>
                <a:srgbClr val="01773C"/>
              </a:solidFill>
            </a:rPr>
            <a:t>Nutritional Information (back of pack)</a:t>
          </a:r>
          <a:endParaRPr lang="en-IN" sz="2800" b="1" kern="1200" dirty="0">
            <a:solidFill>
              <a:srgbClr val="01773C"/>
            </a:solidFill>
          </a:endParaRPr>
        </a:p>
      </dsp:txBody>
      <dsp:txXfrm>
        <a:off x="0" y="250"/>
        <a:ext cx="6858000" cy="175234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117337-3BCF-48D6-B776-78F90BBD5072}">
      <dsp:nvSpPr>
        <dsp:cNvPr id="0" name=""/>
        <dsp:cNvSpPr/>
      </dsp:nvSpPr>
      <dsp:spPr>
        <a:xfrm>
          <a:off x="0" y="170"/>
          <a:ext cx="6721202" cy="408962"/>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IN" sz="2000" b="1" kern="1200" dirty="0" smtClean="0">
              <a:solidFill>
                <a:srgbClr val="01773C"/>
              </a:solidFill>
            </a:rPr>
            <a:t>Nutritional Information Panel </a:t>
          </a:r>
          <a:endParaRPr lang="en-IN" sz="2000" b="1" kern="1200" dirty="0">
            <a:solidFill>
              <a:srgbClr val="01773C"/>
            </a:solidFill>
          </a:endParaRPr>
        </a:p>
      </dsp:txBody>
      <dsp:txXfrm>
        <a:off x="0" y="170"/>
        <a:ext cx="6721202" cy="40896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89D328-B24C-4F60-B631-9593C9948020}">
      <dsp:nvSpPr>
        <dsp:cNvPr id="0" name=""/>
        <dsp:cNvSpPr/>
      </dsp:nvSpPr>
      <dsp:spPr>
        <a:xfrm>
          <a:off x="0" y="11880"/>
          <a:ext cx="6922589" cy="67392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b="1" kern="1200" dirty="0" smtClean="0">
              <a:solidFill>
                <a:srgbClr val="01773C"/>
              </a:solidFill>
            </a:rPr>
            <a:t>Front of Pack (FOP) Labelling</a:t>
          </a:r>
          <a:endParaRPr lang="en-IN" sz="2800" b="1" kern="1200" dirty="0">
            <a:solidFill>
              <a:srgbClr val="01773C"/>
            </a:solidFill>
          </a:endParaRPr>
        </a:p>
      </dsp:txBody>
      <dsp:txXfrm>
        <a:off x="0" y="11880"/>
        <a:ext cx="6922589" cy="6739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1F4A93-3E6C-4E55-A339-55CD2D6E83D6}">
      <dsp:nvSpPr>
        <dsp:cNvPr id="0" name=""/>
        <dsp:cNvSpPr/>
      </dsp:nvSpPr>
      <dsp:spPr>
        <a:xfrm>
          <a:off x="0" y="2022"/>
          <a:ext cx="6705600" cy="69264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US" sz="2800" b="1" kern="1200" dirty="0" smtClean="0">
              <a:solidFill>
                <a:srgbClr val="01773C"/>
              </a:solidFill>
            </a:rPr>
            <a:t>Front of Pack labelling of HFSS Foods</a:t>
          </a:r>
          <a:endParaRPr lang="en-IN" sz="2800" kern="1200" dirty="0">
            <a:solidFill>
              <a:srgbClr val="01773C"/>
            </a:solidFill>
          </a:endParaRPr>
        </a:p>
      </dsp:txBody>
      <dsp:txXfrm>
        <a:off x="0" y="2022"/>
        <a:ext cx="6705600" cy="69264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18BF7C-56CE-4D4F-814B-978FE90025CD}">
      <dsp:nvSpPr>
        <dsp:cNvPr id="0" name=""/>
        <dsp:cNvSpPr/>
      </dsp:nvSpPr>
      <dsp:spPr>
        <a:xfrm>
          <a:off x="0" y="0"/>
          <a:ext cx="6883399" cy="74880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IN" sz="2800" b="1" kern="1200" dirty="0" smtClean="0">
              <a:solidFill>
                <a:srgbClr val="01773C"/>
              </a:solidFill>
            </a:rPr>
            <a:t>Allergen Information</a:t>
          </a:r>
          <a:endParaRPr lang="en-IN" sz="2800" b="1" kern="1200" dirty="0">
            <a:solidFill>
              <a:srgbClr val="01773C"/>
            </a:solidFill>
          </a:endParaRPr>
        </a:p>
      </dsp:txBody>
      <dsp:txXfrm>
        <a:off x="0" y="0"/>
        <a:ext cx="6883399" cy="748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7DFB7BF-9537-4058-96FC-65DF3EF04C8D}" type="datetimeFigureOut">
              <a:rPr lang="en-IN" smtClean="0"/>
              <a:pPr/>
              <a:t>16-08-2018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FD5F08-90D4-451B-B59A-0E5E66BBC225}" type="slidenum">
              <a:rPr lang="en-IN" smtClean="0"/>
              <a:pPr/>
              <a:t>‹#›</a:t>
            </a:fld>
            <a:endParaRPr lang="en-IN"/>
          </a:p>
        </p:txBody>
      </p:sp>
    </p:spTree>
    <p:extLst>
      <p:ext uri="{BB962C8B-B14F-4D97-AF65-F5344CB8AC3E}">
        <p14:creationId xmlns:p14="http://schemas.microsoft.com/office/powerpoint/2010/main" xmlns="" val="279675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7DFB7BF-9537-4058-96FC-65DF3EF04C8D}" type="datetimeFigureOut">
              <a:rPr lang="en-IN" smtClean="0"/>
              <a:pPr/>
              <a:t>16-08-2018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FD5F08-90D4-451B-B59A-0E5E66BBC225}" type="slidenum">
              <a:rPr lang="en-IN" smtClean="0"/>
              <a:pPr/>
              <a:t>‹#›</a:t>
            </a:fld>
            <a:endParaRPr lang="en-IN"/>
          </a:p>
        </p:txBody>
      </p:sp>
    </p:spTree>
    <p:extLst>
      <p:ext uri="{BB962C8B-B14F-4D97-AF65-F5344CB8AC3E}">
        <p14:creationId xmlns:p14="http://schemas.microsoft.com/office/powerpoint/2010/main" xmlns="" val="416317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7DFB7BF-9537-4058-96FC-65DF3EF04C8D}" type="datetimeFigureOut">
              <a:rPr lang="en-IN" smtClean="0"/>
              <a:pPr/>
              <a:t>16-08-2018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FD5F08-90D4-451B-B59A-0E5E66BBC225}" type="slidenum">
              <a:rPr lang="en-IN" smtClean="0"/>
              <a:pPr/>
              <a:t>‹#›</a:t>
            </a:fld>
            <a:endParaRPr lang="en-IN"/>
          </a:p>
        </p:txBody>
      </p:sp>
    </p:spTree>
    <p:extLst>
      <p:ext uri="{BB962C8B-B14F-4D97-AF65-F5344CB8AC3E}">
        <p14:creationId xmlns:p14="http://schemas.microsoft.com/office/powerpoint/2010/main" xmlns="" val="204277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7DFB7BF-9537-4058-96FC-65DF3EF04C8D}" type="datetimeFigureOut">
              <a:rPr lang="en-IN" smtClean="0"/>
              <a:pPr/>
              <a:t>16-08-2018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FD5F08-90D4-451B-B59A-0E5E66BBC225}" type="slidenum">
              <a:rPr lang="en-IN" smtClean="0"/>
              <a:pPr/>
              <a:t>‹#›</a:t>
            </a:fld>
            <a:endParaRPr lang="en-IN"/>
          </a:p>
        </p:txBody>
      </p:sp>
    </p:spTree>
    <p:extLst>
      <p:ext uri="{BB962C8B-B14F-4D97-AF65-F5344CB8AC3E}">
        <p14:creationId xmlns:p14="http://schemas.microsoft.com/office/powerpoint/2010/main" xmlns="" val="30908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DFB7BF-9537-4058-96FC-65DF3EF04C8D}" type="datetimeFigureOut">
              <a:rPr lang="en-IN" smtClean="0"/>
              <a:pPr/>
              <a:t>16-08-2018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FD5F08-90D4-451B-B59A-0E5E66BBC225}" type="slidenum">
              <a:rPr lang="en-IN" smtClean="0"/>
              <a:pPr/>
              <a:t>‹#›</a:t>
            </a:fld>
            <a:endParaRPr lang="en-IN"/>
          </a:p>
        </p:txBody>
      </p:sp>
    </p:spTree>
    <p:extLst>
      <p:ext uri="{BB962C8B-B14F-4D97-AF65-F5344CB8AC3E}">
        <p14:creationId xmlns:p14="http://schemas.microsoft.com/office/powerpoint/2010/main" xmlns="" val="160551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7DFB7BF-9537-4058-96FC-65DF3EF04C8D}" type="datetimeFigureOut">
              <a:rPr lang="en-IN" smtClean="0"/>
              <a:pPr/>
              <a:t>16-08-2018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4FD5F08-90D4-451B-B59A-0E5E66BBC225}" type="slidenum">
              <a:rPr lang="en-IN" smtClean="0"/>
              <a:pPr/>
              <a:t>‹#›</a:t>
            </a:fld>
            <a:endParaRPr lang="en-IN"/>
          </a:p>
        </p:txBody>
      </p:sp>
    </p:spTree>
    <p:extLst>
      <p:ext uri="{BB962C8B-B14F-4D97-AF65-F5344CB8AC3E}">
        <p14:creationId xmlns:p14="http://schemas.microsoft.com/office/powerpoint/2010/main" xmlns="" val="40671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7DFB7BF-9537-4058-96FC-65DF3EF04C8D}" type="datetimeFigureOut">
              <a:rPr lang="en-IN" smtClean="0"/>
              <a:pPr/>
              <a:t>16-08-2018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4FD5F08-90D4-451B-B59A-0E5E66BBC225}" type="slidenum">
              <a:rPr lang="en-IN" smtClean="0"/>
              <a:pPr/>
              <a:t>‹#›</a:t>
            </a:fld>
            <a:endParaRPr lang="en-IN"/>
          </a:p>
        </p:txBody>
      </p:sp>
    </p:spTree>
    <p:extLst>
      <p:ext uri="{BB962C8B-B14F-4D97-AF65-F5344CB8AC3E}">
        <p14:creationId xmlns:p14="http://schemas.microsoft.com/office/powerpoint/2010/main" xmlns="" val="8184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7DFB7BF-9537-4058-96FC-65DF3EF04C8D}" type="datetimeFigureOut">
              <a:rPr lang="en-IN" smtClean="0"/>
              <a:pPr/>
              <a:t>16-08-2018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4FD5F08-90D4-451B-B59A-0E5E66BBC225}" type="slidenum">
              <a:rPr lang="en-IN" smtClean="0"/>
              <a:pPr/>
              <a:t>‹#›</a:t>
            </a:fld>
            <a:endParaRPr lang="en-IN"/>
          </a:p>
        </p:txBody>
      </p:sp>
    </p:spTree>
    <p:extLst>
      <p:ext uri="{BB962C8B-B14F-4D97-AF65-F5344CB8AC3E}">
        <p14:creationId xmlns:p14="http://schemas.microsoft.com/office/powerpoint/2010/main" xmlns="" val="346170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FB7BF-9537-4058-96FC-65DF3EF04C8D}" type="datetimeFigureOut">
              <a:rPr lang="en-IN" smtClean="0"/>
              <a:pPr/>
              <a:t>16-08-2018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4FD5F08-90D4-451B-B59A-0E5E66BBC225}" type="slidenum">
              <a:rPr lang="en-IN" smtClean="0"/>
              <a:pPr/>
              <a:t>‹#›</a:t>
            </a:fld>
            <a:endParaRPr lang="en-IN"/>
          </a:p>
        </p:txBody>
      </p:sp>
    </p:spTree>
    <p:extLst>
      <p:ext uri="{BB962C8B-B14F-4D97-AF65-F5344CB8AC3E}">
        <p14:creationId xmlns:p14="http://schemas.microsoft.com/office/powerpoint/2010/main" xmlns="" val="50314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DFB7BF-9537-4058-96FC-65DF3EF04C8D}" type="datetimeFigureOut">
              <a:rPr lang="en-IN" smtClean="0"/>
              <a:pPr/>
              <a:t>16-08-2018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4FD5F08-90D4-451B-B59A-0E5E66BBC225}" type="slidenum">
              <a:rPr lang="en-IN" smtClean="0"/>
              <a:pPr/>
              <a:t>‹#›</a:t>
            </a:fld>
            <a:endParaRPr lang="en-IN"/>
          </a:p>
        </p:txBody>
      </p:sp>
    </p:spTree>
    <p:extLst>
      <p:ext uri="{BB962C8B-B14F-4D97-AF65-F5344CB8AC3E}">
        <p14:creationId xmlns:p14="http://schemas.microsoft.com/office/powerpoint/2010/main" xmlns="" val="278125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DFB7BF-9537-4058-96FC-65DF3EF04C8D}" type="datetimeFigureOut">
              <a:rPr lang="en-IN" smtClean="0"/>
              <a:pPr/>
              <a:t>16-08-2018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4FD5F08-90D4-451B-B59A-0E5E66BBC225}" type="slidenum">
              <a:rPr lang="en-IN" smtClean="0"/>
              <a:pPr/>
              <a:t>‹#›</a:t>
            </a:fld>
            <a:endParaRPr lang="en-IN"/>
          </a:p>
        </p:txBody>
      </p:sp>
    </p:spTree>
    <p:extLst>
      <p:ext uri="{BB962C8B-B14F-4D97-AF65-F5344CB8AC3E}">
        <p14:creationId xmlns:p14="http://schemas.microsoft.com/office/powerpoint/2010/main" xmlns="" val="192225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FB7BF-9537-4058-96FC-65DF3EF04C8D}" type="datetimeFigureOut">
              <a:rPr lang="en-IN" smtClean="0"/>
              <a:pPr/>
              <a:t>16-08-2018</a:t>
            </a:fld>
            <a:endParaRPr lang="en-IN"/>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D5F08-90D4-451B-B59A-0E5E66BBC225}" type="slidenum">
              <a:rPr lang="en-IN" smtClean="0"/>
              <a:pPr/>
              <a:t>‹#›</a:t>
            </a:fld>
            <a:endParaRPr lang="en-IN"/>
          </a:p>
        </p:txBody>
      </p:sp>
    </p:spTree>
    <p:extLst>
      <p:ext uri="{BB962C8B-B14F-4D97-AF65-F5344CB8AC3E}">
        <p14:creationId xmlns:p14="http://schemas.microsoft.com/office/powerpoint/2010/main" xmlns="" val="1176247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0.xml"/><Relationship Id="rId7" Type="http://schemas.openxmlformats.org/officeDocument/2006/relationships/image" Target="../media/image6.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9.png"/><Relationship Id="rId3" Type="http://schemas.openxmlformats.org/officeDocument/2006/relationships/diagramLayout" Target="../diagrams/layout13.xml"/><Relationship Id="rId7" Type="http://schemas.openxmlformats.org/officeDocument/2006/relationships/image" Target="../media/image8.png"/><Relationship Id="rId12" Type="http://schemas.microsoft.com/office/2007/relationships/diagramDrawing" Target="../diagrams/drawing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openxmlformats.org/officeDocument/2006/relationships/diagramColors" Target="../diagrams/colors14.xml"/><Relationship Id="rId5" Type="http://schemas.openxmlformats.org/officeDocument/2006/relationships/diagramColors" Target="../diagrams/colors13.xml"/><Relationship Id="rId10" Type="http://schemas.openxmlformats.org/officeDocument/2006/relationships/diagramQuickStyle" Target="../diagrams/quickStyle14.xml"/><Relationship Id="rId4" Type="http://schemas.openxmlformats.org/officeDocument/2006/relationships/diagramQuickStyle" Target="../diagrams/quickStyle13.xml"/><Relationship Id="rId9"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p:cNvSpPr txBox="1"/>
          <p:nvPr/>
        </p:nvSpPr>
        <p:spPr>
          <a:xfrm>
            <a:off x="1066800" y="3276600"/>
            <a:ext cx="5715000" cy="1384995"/>
          </a:xfrm>
          <a:prstGeom prst="rect">
            <a:avLst/>
          </a:prstGeom>
          <a:noFill/>
        </p:spPr>
        <p:txBody>
          <a:bodyPr wrap="square" rtlCol="0">
            <a:spAutoFit/>
          </a:bodyPr>
          <a:lstStyle/>
          <a:p>
            <a:pPr algn="just"/>
            <a:r>
              <a:rPr lang="en-US" sz="2800" b="1" dirty="0" smtClean="0">
                <a:solidFill>
                  <a:srgbClr val="01773C"/>
                </a:solidFill>
              </a:rPr>
              <a:t>Draft Food Safety and Standards Proposed (Labelling &amp; Display) Regulations – An overview</a:t>
            </a:r>
            <a:endParaRPr lang="en-IN" sz="2800" b="1" dirty="0">
              <a:solidFill>
                <a:srgbClr val="01773C"/>
              </a:solidFill>
              <a:latin typeface="Arial" pitchFamily="34" charset="0"/>
              <a:cs typeface="Arial" pitchFamily="34" charset="0"/>
            </a:endParaRPr>
          </a:p>
        </p:txBody>
      </p:sp>
      <p:sp>
        <p:nvSpPr>
          <p:cNvPr id="5" name="TextBox 4"/>
          <p:cNvSpPr txBox="1"/>
          <p:nvPr/>
        </p:nvSpPr>
        <p:spPr>
          <a:xfrm>
            <a:off x="4343400" y="5791200"/>
            <a:ext cx="3429000" cy="1200329"/>
          </a:xfrm>
          <a:prstGeom prst="rect">
            <a:avLst/>
          </a:prstGeom>
          <a:noFill/>
        </p:spPr>
        <p:txBody>
          <a:bodyPr wrap="square" rtlCol="0">
            <a:spAutoFit/>
          </a:bodyPr>
          <a:lstStyle/>
          <a:p>
            <a:pPr algn="r"/>
            <a:r>
              <a:rPr lang="en-US" b="1" dirty="0" smtClean="0">
                <a:solidFill>
                  <a:srgbClr val="002060"/>
                </a:solidFill>
                <a:latin typeface="Arial" pitchFamily="34" charset="0"/>
                <a:cs typeface="Arial" pitchFamily="34" charset="0"/>
              </a:rPr>
              <a:t>Kumar Anil</a:t>
            </a:r>
          </a:p>
          <a:p>
            <a:pPr algn="r"/>
            <a:r>
              <a:rPr lang="en-US" b="1" dirty="0" smtClean="0">
                <a:solidFill>
                  <a:srgbClr val="002060"/>
                </a:solidFill>
                <a:latin typeface="Arial" pitchFamily="34" charset="0"/>
                <a:cs typeface="Arial" pitchFamily="34" charset="0"/>
              </a:rPr>
              <a:t>Advisor (Standards), FSSAI</a:t>
            </a:r>
          </a:p>
          <a:p>
            <a:pPr algn="r"/>
            <a:r>
              <a:rPr lang="en-US" b="1" dirty="0" smtClean="0">
                <a:solidFill>
                  <a:srgbClr val="002060"/>
                </a:solidFill>
                <a:latin typeface="Arial" pitchFamily="34" charset="0"/>
                <a:cs typeface="Arial" pitchFamily="34" charset="0"/>
              </a:rPr>
              <a:t>Email: advisor@fssai.gov.in</a:t>
            </a:r>
          </a:p>
          <a:p>
            <a:pPr algn="r"/>
            <a:endParaRPr lang="en-IN" b="1" dirty="0">
              <a:solidFill>
                <a:srgbClr val="002060"/>
              </a:solidFill>
              <a:latin typeface="Arial" pitchFamily="34" charset="0"/>
              <a:cs typeface="Arial" pitchFamily="34" charset="0"/>
            </a:endParaRPr>
          </a:p>
        </p:txBody>
      </p:sp>
      <p:cxnSp>
        <p:nvCxnSpPr>
          <p:cNvPr id="6" name="Straight Connector 5"/>
          <p:cNvCxnSpPr/>
          <p:nvPr/>
        </p:nvCxnSpPr>
        <p:spPr>
          <a:xfrm>
            <a:off x="2286000" y="5562600"/>
            <a:ext cx="5334000" cy="0"/>
          </a:xfrm>
          <a:prstGeom prst="line">
            <a:avLst/>
          </a:prstGeom>
          <a:ln w="12700">
            <a:solidFill>
              <a:schemeClr val="tx1"/>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xmlns="" val="1823725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28600"/>
          <a:ext cx="6883399"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08001" y="1280161"/>
            <a:ext cx="7721599" cy="4761202"/>
          </a:xfrm>
        </p:spPr>
        <p:txBody>
          <a:bodyPr>
            <a:normAutofit/>
          </a:bodyPr>
          <a:lstStyle/>
          <a:p>
            <a:pPr algn="just">
              <a:buNone/>
            </a:pPr>
            <a:r>
              <a:rPr lang="en-IN" sz="2600" dirty="0" smtClean="0">
                <a:solidFill>
                  <a:srgbClr val="01773C"/>
                </a:solidFill>
              </a:rPr>
              <a:t>    </a:t>
            </a:r>
            <a:r>
              <a:rPr lang="en-IN" sz="2200" b="1" dirty="0" smtClean="0">
                <a:solidFill>
                  <a:srgbClr val="01773C"/>
                </a:solidFill>
              </a:rPr>
              <a:t>Label declaration of ingredients known to cause allergy including:</a:t>
            </a:r>
          </a:p>
          <a:p>
            <a:pPr lvl="0"/>
            <a:r>
              <a:rPr lang="en-GB" sz="2200" dirty="0" smtClean="0">
                <a:solidFill>
                  <a:schemeClr val="tx1"/>
                </a:solidFill>
              </a:rPr>
              <a:t>Cereals containing gluten; i.e., wheat, rye, barley, oats, spelt or their hybridized strains and products of these</a:t>
            </a:r>
            <a:endParaRPr lang="en-IN" sz="2200" dirty="0" smtClean="0">
              <a:solidFill>
                <a:schemeClr val="tx1"/>
              </a:solidFill>
            </a:endParaRPr>
          </a:p>
          <a:p>
            <a:pPr lvl="0"/>
            <a:r>
              <a:rPr lang="en-GB" sz="2200" dirty="0" smtClean="0">
                <a:solidFill>
                  <a:schemeClr val="tx1"/>
                </a:solidFill>
              </a:rPr>
              <a:t>Crustacean and their products</a:t>
            </a:r>
            <a:endParaRPr lang="en-IN" sz="2200" dirty="0" smtClean="0">
              <a:solidFill>
                <a:schemeClr val="tx1"/>
              </a:solidFill>
            </a:endParaRPr>
          </a:p>
          <a:p>
            <a:pPr lvl="0"/>
            <a:r>
              <a:rPr lang="en-GB" sz="2200" dirty="0" smtClean="0">
                <a:solidFill>
                  <a:schemeClr val="tx1"/>
                </a:solidFill>
              </a:rPr>
              <a:t>Milk &amp; Milk products</a:t>
            </a:r>
            <a:endParaRPr lang="en-IN" sz="2200" dirty="0" smtClean="0">
              <a:solidFill>
                <a:schemeClr val="tx1"/>
              </a:solidFill>
            </a:endParaRPr>
          </a:p>
          <a:p>
            <a:pPr lvl="0"/>
            <a:r>
              <a:rPr lang="en-GB" sz="2200" dirty="0" smtClean="0">
                <a:solidFill>
                  <a:schemeClr val="tx1"/>
                </a:solidFill>
              </a:rPr>
              <a:t>Eggs and egg products</a:t>
            </a:r>
            <a:endParaRPr lang="en-IN" sz="2200" dirty="0" smtClean="0">
              <a:solidFill>
                <a:schemeClr val="tx1"/>
              </a:solidFill>
            </a:endParaRPr>
          </a:p>
          <a:p>
            <a:pPr lvl="0"/>
            <a:r>
              <a:rPr lang="en-GB" sz="2200" dirty="0" smtClean="0">
                <a:solidFill>
                  <a:schemeClr val="tx1"/>
                </a:solidFill>
              </a:rPr>
              <a:t>Fish and fish products</a:t>
            </a:r>
            <a:endParaRPr lang="en-IN" sz="2200" dirty="0" smtClean="0">
              <a:solidFill>
                <a:schemeClr val="tx1"/>
              </a:solidFill>
            </a:endParaRPr>
          </a:p>
          <a:p>
            <a:pPr lvl="0"/>
            <a:r>
              <a:rPr lang="en-GB" sz="2200" dirty="0" smtClean="0">
                <a:solidFill>
                  <a:schemeClr val="tx1"/>
                </a:solidFill>
              </a:rPr>
              <a:t>Peanuts, tree nuts and their products</a:t>
            </a:r>
            <a:endParaRPr lang="en-IN" sz="2200" dirty="0" smtClean="0">
              <a:solidFill>
                <a:schemeClr val="tx1"/>
              </a:solidFill>
            </a:endParaRPr>
          </a:p>
          <a:p>
            <a:r>
              <a:rPr lang="en-GB" sz="2200" dirty="0" smtClean="0">
                <a:solidFill>
                  <a:schemeClr val="tx1"/>
                </a:solidFill>
              </a:rPr>
              <a:t>Soybeans and their products</a:t>
            </a:r>
            <a:endParaRPr lang="en-IN" sz="2200" dirty="0" smtClean="0">
              <a:solidFill>
                <a:schemeClr val="tx1"/>
              </a:solidFill>
            </a:endParaRPr>
          </a:p>
          <a:p>
            <a:r>
              <a:rPr lang="en-GB" sz="2200" dirty="0" smtClean="0">
                <a:solidFill>
                  <a:schemeClr val="tx1"/>
                </a:solidFill>
              </a:rPr>
              <a:t>Sulphite in concentration of maximum 10mg/kg</a:t>
            </a:r>
            <a:endParaRPr lang="en-IN" sz="2200" dirty="0" smtClean="0">
              <a:solidFill>
                <a:schemeClr val="tx1"/>
              </a:solidFill>
            </a:endParaRPr>
          </a:p>
          <a:p>
            <a:endParaRPr lang="en-IN" dirty="0"/>
          </a:p>
        </p:txBody>
      </p:sp>
      <p:sp>
        <p:nvSpPr>
          <p:cNvPr id="7" name="Footer Placeholder 6"/>
          <p:cNvSpPr>
            <a:spLocks noGrp="1"/>
          </p:cNvSpPr>
          <p:nvPr>
            <p:ph type="ftr" sz="quarter" idx="11"/>
          </p:nvPr>
        </p:nvSpPr>
        <p:spPr>
          <a:xfrm>
            <a:off x="2667000" y="6356350"/>
            <a:ext cx="6172200" cy="365125"/>
          </a:xfrm>
        </p:spPr>
        <p:txBody>
          <a:bodyPr/>
          <a:lstStyle/>
          <a:p>
            <a:r>
              <a:rPr lang="en-IN" dirty="0" smtClean="0"/>
              <a:t>                           National Consultation on Food Labelling Regulations in India, August 17, 2018</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381000" y="228600"/>
          <a:ext cx="70104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304800" y="1384663"/>
            <a:ext cx="8229600" cy="5251268"/>
          </a:xfrm>
        </p:spPr>
        <p:txBody>
          <a:bodyPr>
            <a:normAutofit/>
          </a:bodyPr>
          <a:lstStyle/>
          <a:p>
            <a:pPr lvl="0" algn="just"/>
            <a:r>
              <a:rPr lang="en-GB" sz="2200" dirty="0" smtClean="0">
                <a:solidFill>
                  <a:schemeClr val="tx1"/>
                </a:solidFill>
              </a:rPr>
              <a:t>Every package of food containing ingredients including food additives, processing aids of </a:t>
            </a:r>
            <a:r>
              <a:rPr lang="en-GB" sz="2200" dirty="0" smtClean="0">
                <a:solidFill>
                  <a:srgbClr val="FF0000"/>
                </a:solidFill>
              </a:rPr>
              <a:t>animal origin </a:t>
            </a:r>
            <a:r>
              <a:rPr lang="en-GB" sz="2200" dirty="0" smtClean="0">
                <a:solidFill>
                  <a:schemeClr val="tx1"/>
                </a:solidFill>
              </a:rPr>
              <a:t>shall consist of a brown colour filled circle inside a square as indicated below :</a:t>
            </a:r>
            <a:endParaRPr lang="en-IN" sz="2200" dirty="0" smtClean="0">
              <a:solidFill>
                <a:schemeClr val="tx1"/>
              </a:solidFill>
            </a:endParaRPr>
          </a:p>
          <a:p>
            <a:pPr lvl="0" algn="just">
              <a:buNone/>
            </a:pPr>
            <a:r>
              <a:rPr lang="en-IN" sz="2200" b="1" dirty="0" smtClean="0"/>
              <a:t>                                                                     </a:t>
            </a:r>
            <a:endParaRPr lang="en-IN" sz="2200" b="1" dirty="0" smtClean="0">
              <a:solidFill>
                <a:schemeClr val="tx1"/>
              </a:solidFill>
            </a:endParaRPr>
          </a:p>
          <a:p>
            <a:pPr>
              <a:buNone/>
            </a:pPr>
            <a:endParaRPr lang="en-IN" sz="2200" dirty="0" smtClean="0"/>
          </a:p>
          <a:p>
            <a:pPr algn="just"/>
            <a:r>
              <a:rPr lang="en-GB" sz="2200" dirty="0" smtClean="0">
                <a:solidFill>
                  <a:schemeClr val="tx1"/>
                </a:solidFill>
              </a:rPr>
              <a:t>Every package of food containing ingredients including food additives, processing aids of </a:t>
            </a:r>
            <a:r>
              <a:rPr lang="en-GB" sz="2200" dirty="0" smtClean="0">
                <a:solidFill>
                  <a:srgbClr val="FF0000"/>
                </a:solidFill>
              </a:rPr>
              <a:t>plant origin </a:t>
            </a:r>
            <a:r>
              <a:rPr lang="en-GB" sz="2200" dirty="0" smtClean="0">
                <a:solidFill>
                  <a:schemeClr val="tx1"/>
                </a:solidFill>
              </a:rPr>
              <a:t>shall consist of a green colour filled triangle inside a square as indicated below:</a:t>
            </a:r>
          </a:p>
          <a:p>
            <a:pPr algn="just">
              <a:buNone/>
            </a:pPr>
            <a:r>
              <a:rPr lang="en-GB" sz="2200" dirty="0" smtClean="0"/>
              <a:t>                                                                      </a:t>
            </a:r>
          </a:p>
          <a:p>
            <a:pPr algn="just">
              <a:buNone/>
            </a:pPr>
            <a:endParaRPr lang="en-GB" sz="2200" b="1" dirty="0" smtClean="0">
              <a:solidFill>
                <a:schemeClr val="tx1"/>
              </a:solidFill>
            </a:endParaRPr>
          </a:p>
          <a:p>
            <a:pPr algn="just"/>
            <a:r>
              <a:rPr lang="en-GB" sz="2200" dirty="0" smtClean="0">
                <a:solidFill>
                  <a:schemeClr val="tx1"/>
                </a:solidFill>
              </a:rPr>
              <a:t>Every package of food material which is </a:t>
            </a:r>
            <a:r>
              <a:rPr lang="en-GB" sz="2200" dirty="0" smtClean="0">
                <a:solidFill>
                  <a:srgbClr val="FF0000"/>
                </a:solidFill>
              </a:rPr>
              <a:t>not meant for human consumption</a:t>
            </a:r>
            <a:r>
              <a:rPr lang="en-GB" sz="2200" dirty="0" smtClean="0">
                <a:solidFill>
                  <a:schemeClr val="tx1"/>
                </a:solidFill>
              </a:rPr>
              <a:t> shall bear a declaration to this effect by a symbol as stipulated below:</a:t>
            </a:r>
          </a:p>
          <a:p>
            <a:pPr algn="just">
              <a:buNone/>
            </a:pPr>
            <a:endParaRPr lang="en-GB" dirty="0" smtClean="0"/>
          </a:p>
          <a:p>
            <a:pPr algn="just">
              <a:buNone/>
            </a:pPr>
            <a:endParaRPr lang="en-GB" b="1" dirty="0" smtClean="0"/>
          </a:p>
          <a:p>
            <a:pPr algn="just">
              <a:buNone/>
            </a:pPr>
            <a:endParaRPr lang="en-GB" b="1" dirty="0" smtClean="0"/>
          </a:p>
          <a:p>
            <a:pPr algn="just">
              <a:buNone/>
            </a:pPr>
            <a:endParaRPr lang="en-IN" b="1" dirty="0"/>
          </a:p>
        </p:txBody>
      </p:sp>
      <p:pic>
        <p:nvPicPr>
          <p:cNvPr id="4" name="Picture 3" descr="Description: C:\Users\India\Desktop\brown dot.jp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14800" y="2514600"/>
            <a:ext cx="533400" cy="588010"/>
          </a:xfrm>
          <a:prstGeom prst="rect">
            <a:avLst/>
          </a:prstGeom>
          <a:noFill/>
          <a:ln>
            <a:noFill/>
          </a:ln>
        </p:spPr>
      </p:pic>
      <p:sp>
        <p:nvSpPr>
          <p:cNvPr id="6" name="Rectangle 5"/>
          <p:cNvSpPr/>
          <p:nvPr/>
        </p:nvSpPr>
        <p:spPr>
          <a:xfrm>
            <a:off x="4267200" y="5943600"/>
            <a:ext cx="5334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Connector 9"/>
          <p:cNvCxnSpPr/>
          <p:nvPr/>
        </p:nvCxnSpPr>
        <p:spPr>
          <a:xfrm>
            <a:off x="4343400" y="6019800"/>
            <a:ext cx="362494" cy="4441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343400" y="6019800"/>
            <a:ext cx="382088"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Description: C:\Users\Chirag\AppData\Local\Microsoft\Windows\Temporary Internet Files\Content.Word\Untitled.jpg"/>
          <p:cNvPicPr/>
          <p:nvPr/>
        </p:nvPicPr>
        <p:blipFill>
          <a:blip r:embed="rId8" cstate="print"/>
          <a:srcRect/>
          <a:stretch>
            <a:fillRect/>
          </a:stretch>
        </p:blipFill>
        <p:spPr bwMode="auto">
          <a:xfrm>
            <a:off x="4191000" y="4343400"/>
            <a:ext cx="53340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67097"/>
            <a:ext cx="8178800" cy="5590903"/>
          </a:xfrm>
        </p:spPr>
        <p:txBody>
          <a:bodyPr>
            <a:normAutofit lnSpcReduction="10000"/>
          </a:bodyPr>
          <a:lstStyle/>
          <a:p>
            <a:pPr algn="just">
              <a:buClr>
                <a:srgbClr val="90C226"/>
              </a:buClr>
              <a:buNone/>
            </a:pPr>
            <a:r>
              <a:rPr lang="en-IN" sz="2200" dirty="0" smtClean="0"/>
              <a:t>(a) Mandatory declaration of Expiry date instead of  “Best     Before date” as presently  practiced.</a:t>
            </a:r>
          </a:p>
          <a:p>
            <a:pPr algn="just">
              <a:buClr>
                <a:srgbClr val="90C226"/>
              </a:buClr>
              <a:buNone/>
            </a:pPr>
            <a:r>
              <a:rPr lang="en-IN" sz="2200" dirty="0" smtClean="0"/>
              <a:t>(b) </a:t>
            </a:r>
            <a:r>
              <a:rPr lang="en-GB" sz="2200" dirty="0" smtClean="0"/>
              <a:t>“Date of manufacture or packaging” and “Expiry /Use by date”  shall be grouped together and given at one place.</a:t>
            </a:r>
            <a:endParaRPr lang="en-IN" sz="2200" dirty="0" smtClean="0"/>
          </a:p>
          <a:p>
            <a:pPr>
              <a:buNone/>
            </a:pPr>
            <a:endParaRPr lang="en-IN" sz="3200" b="1" dirty="0" smtClean="0">
              <a:solidFill>
                <a:srgbClr val="90C226"/>
              </a:solidFill>
              <a:ea typeface="+mj-ea"/>
              <a:cs typeface="+mj-cs"/>
            </a:endParaRPr>
          </a:p>
          <a:p>
            <a:pPr>
              <a:buNone/>
            </a:pPr>
            <a:endParaRPr lang="en-IN" dirty="0" smtClean="0"/>
          </a:p>
          <a:p>
            <a:pPr algn="just">
              <a:buNone/>
            </a:pPr>
            <a:r>
              <a:rPr lang="en-IN" sz="2200" dirty="0" smtClean="0"/>
              <a:t>(a)</a:t>
            </a:r>
            <a:r>
              <a:rPr lang="en-IN" dirty="0" smtClean="0"/>
              <a:t> </a:t>
            </a:r>
            <a:r>
              <a:rPr lang="en-IN" sz="2200" dirty="0" smtClean="0"/>
              <a:t>Name of the food;</a:t>
            </a:r>
          </a:p>
          <a:p>
            <a:pPr algn="just">
              <a:buNone/>
            </a:pPr>
            <a:r>
              <a:rPr lang="en-IN" sz="2200" dirty="0" smtClean="0"/>
              <a:t>(b) Net Quantity;</a:t>
            </a:r>
          </a:p>
          <a:p>
            <a:pPr algn="just">
              <a:buNone/>
            </a:pPr>
            <a:r>
              <a:rPr lang="en-IN" sz="2200" dirty="0" smtClean="0"/>
              <a:t>(c) FSSAI Logo and License number;</a:t>
            </a:r>
          </a:p>
          <a:p>
            <a:pPr algn="just">
              <a:buNone/>
            </a:pPr>
            <a:r>
              <a:rPr lang="en-IN" sz="2200" dirty="0" smtClean="0"/>
              <a:t>(d) Date marking;</a:t>
            </a:r>
          </a:p>
          <a:p>
            <a:pPr algn="just">
              <a:buNone/>
            </a:pPr>
            <a:r>
              <a:rPr lang="en-IN" sz="2200" dirty="0" smtClean="0"/>
              <a:t>(e) Lot No.</a:t>
            </a:r>
          </a:p>
          <a:p>
            <a:pPr algn="ctr">
              <a:buNone/>
            </a:pPr>
            <a:r>
              <a:rPr lang="en-IN" sz="2200" dirty="0" smtClean="0"/>
              <a:t>And every package meant for non- retail sale shall bear a statement “</a:t>
            </a:r>
            <a:r>
              <a:rPr lang="en-IN" sz="2200" dirty="0" smtClean="0">
                <a:solidFill>
                  <a:srgbClr val="FF0000"/>
                </a:solidFill>
              </a:rPr>
              <a:t>NOT FOR RETAIL SALE</a:t>
            </a:r>
            <a:r>
              <a:rPr lang="en-IN" sz="2200" dirty="0" smtClean="0"/>
              <a:t>”</a:t>
            </a:r>
          </a:p>
          <a:p>
            <a:pPr>
              <a:buNone/>
            </a:pPr>
            <a:endParaRPr lang="en-IN" dirty="0"/>
          </a:p>
        </p:txBody>
      </p:sp>
      <p:graphicFrame>
        <p:nvGraphicFramePr>
          <p:cNvPr id="8" name="Diagram 7"/>
          <p:cNvGraphicFramePr/>
          <p:nvPr/>
        </p:nvGraphicFramePr>
        <p:xfrm>
          <a:off x="609600" y="228600"/>
          <a:ext cx="67056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533400" y="2895600"/>
          <a:ext cx="78486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483326"/>
            <a:ext cx="8178800" cy="6374674"/>
          </a:xfrm>
        </p:spPr>
        <p:txBody>
          <a:bodyPr>
            <a:normAutofit fontScale="77500" lnSpcReduction="20000"/>
          </a:bodyPr>
          <a:lstStyle/>
          <a:p>
            <a:pPr algn="ctr">
              <a:buNone/>
            </a:pPr>
            <a:endParaRPr lang="en-IN" sz="4200" dirty="0" smtClean="0">
              <a:solidFill>
                <a:schemeClr val="tx1"/>
              </a:solidFill>
            </a:endParaRPr>
          </a:p>
          <a:p>
            <a:pPr algn="just"/>
            <a:r>
              <a:rPr lang="en-IN" sz="4200" b="1" dirty="0" smtClean="0">
                <a:solidFill>
                  <a:srgbClr val="01773C"/>
                </a:solidFill>
              </a:rPr>
              <a:t>Prepared food served for immediate consumption </a:t>
            </a:r>
            <a:r>
              <a:rPr lang="en-IN" sz="3100" dirty="0" smtClean="0">
                <a:solidFill>
                  <a:schemeClr val="tx1"/>
                </a:solidFill>
              </a:rPr>
              <a:t>such as in </a:t>
            </a:r>
            <a:r>
              <a:rPr lang="en-IN" sz="3100" dirty="0" smtClean="0"/>
              <a:t>restaurants</a:t>
            </a:r>
            <a:r>
              <a:rPr lang="en-IN" sz="3100" dirty="0" smtClean="0">
                <a:solidFill>
                  <a:schemeClr val="tx1"/>
                </a:solidFill>
              </a:rPr>
              <a:t> or food services shall accompany the minimum information as specified at point of sale or service which includes:</a:t>
            </a:r>
          </a:p>
          <a:p>
            <a:pPr algn="just">
              <a:buNone/>
            </a:pPr>
            <a:r>
              <a:rPr lang="en-GB" sz="3100" dirty="0" smtClean="0">
                <a:solidFill>
                  <a:schemeClr val="tx1"/>
                </a:solidFill>
              </a:rPr>
              <a:t>	(a)  any warning/statutory declarations required under these 	regulation;</a:t>
            </a:r>
            <a:endParaRPr lang="en-IN" sz="3100" dirty="0" smtClean="0">
              <a:solidFill>
                <a:schemeClr val="tx1"/>
              </a:solidFill>
            </a:endParaRPr>
          </a:p>
          <a:p>
            <a:pPr algn="just">
              <a:buNone/>
            </a:pPr>
            <a:r>
              <a:rPr lang="en-GB" sz="3100" dirty="0" smtClean="0">
                <a:solidFill>
                  <a:schemeClr val="tx1"/>
                </a:solidFill>
              </a:rPr>
              <a:t>	(b)    information relating to allergen; and</a:t>
            </a:r>
            <a:endParaRPr lang="en-IN" sz="3100" dirty="0" smtClean="0">
              <a:solidFill>
                <a:schemeClr val="tx1"/>
              </a:solidFill>
            </a:endParaRPr>
          </a:p>
          <a:p>
            <a:pPr algn="just">
              <a:buNone/>
            </a:pPr>
            <a:r>
              <a:rPr lang="en-GB" sz="3100" dirty="0" smtClean="0">
                <a:solidFill>
                  <a:schemeClr val="tx1"/>
                </a:solidFill>
              </a:rPr>
              <a:t>	(c)    logo for </a:t>
            </a:r>
            <a:r>
              <a:rPr lang="en-GB" sz="3100" dirty="0" err="1" smtClean="0">
                <a:solidFill>
                  <a:schemeClr val="tx1"/>
                </a:solidFill>
              </a:rPr>
              <a:t>veg</a:t>
            </a:r>
            <a:r>
              <a:rPr lang="en-GB" sz="3100" dirty="0" smtClean="0">
                <a:solidFill>
                  <a:schemeClr val="tx1"/>
                </a:solidFill>
              </a:rPr>
              <a:t> or non-</a:t>
            </a:r>
            <a:r>
              <a:rPr lang="en-GB" sz="3100" dirty="0" err="1" smtClean="0">
                <a:solidFill>
                  <a:schemeClr val="tx1"/>
                </a:solidFill>
              </a:rPr>
              <a:t>veg</a:t>
            </a:r>
            <a:endParaRPr lang="en-GB" sz="3100" dirty="0" smtClean="0">
              <a:solidFill>
                <a:schemeClr val="tx1"/>
              </a:solidFill>
            </a:endParaRPr>
          </a:p>
          <a:p>
            <a:pPr algn="just">
              <a:buNone/>
            </a:pPr>
            <a:r>
              <a:rPr lang="en-IN" sz="3100" dirty="0" smtClean="0">
                <a:solidFill>
                  <a:schemeClr val="tx1"/>
                </a:solidFill>
              </a:rPr>
              <a:t>	(d)	FBOs falling under state or central license shall keep 	nutritional 	information of food items served by them 	in the form of booklet which shall be provided to 	consumers upon request.</a:t>
            </a:r>
            <a:endParaRPr lang="en-IN" sz="3100" dirty="0" smtClean="0"/>
          </a:p>
          <a:p>
            <a:pPr>
              <a:buNone/>
            </a:pPr>
            <a:endParaRPr lang="en-IN" sz="4200" dirty="0" smtClean="0">
              <a:solidFill>
                <a:schemeClr val="tx1"/>
              </a:solidFill>
            </a:endParaRPr>
          </a:p>
          <a:p>
            <a:pPr>
              <a:buNone/>
            </a:pPr>
            <a:endParaRPr lang="en-IN" sz="4200" dirty="0" smtClean="0">
              <a:solidFill>
                <a:schemeClr val="tx1"/>
              </a:solidFill>
            </a:endParaRPr>
          </a:p>
          <a:p>
            <a:pPr>
              <a:buNone/>
            </a:pPr>
            <a:r>
              <a:rPr lang="en-GB" sz="4200" dirty="0" smtClean="0"/>
              <a:t>	</a:t>
            </a:r>
            <a:endParaRPr lang="en-IN" sz="4200" dirty="0" smtClean="0"/>
          </a:p>
          <a:p>
            <a:endParaRPr lang="en-IN" dirty="0" smtClean="0"/>
          </a:p>
          <a:p>
            <a:endParaRPr lang="en-IN" dirty="0"/>
          </a:p>
        </p:txBody>
      </p:sp>
      <p:sp>
        <p:nvSpPr>
          <p:cNvPr id="5" name="Footer Placeholder 4"/>
          <p:cNvSpPr>
            <a:spLocks noGrp="1"/>
          </p:cNvSpPr>
          <p:nvPr>
            <p:ph type="ftr" sz="quarter" idx="11"/>
          </p:nvPr>
        </p:nvSpPr>
        <p:spPr>
          <a:xfrm>
            <a:off x="2667000" y="6356350"/>
            <a:ext cx="6172200" cy="365125"/>
          </a:xfrm>
        </p:spPr>
        <p:txBody>
          <a:bodyPr/>
          <a:lstStyle/>
          <a:p>
            <a:r>
              <a:rPr lang="en-IN" dirty="0" smtClean="0"/>
              <a:t>                           National Consultation on Food Labelling Regulations in India, August 17, 2018</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33400" y="381000"/>
          <a:ext cx="67818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srcRect/>
          <a:stretch>
            <a:fillRect/>
          </a:stretch>
        </p:blipFill>
        <p:spPr bwMode="auto">
          <a:xfrm>
            <a:off x="3048000" y="1676401"/>
            <a:ext cx="1657350" cy="1904999"/>
          </a:xfrm>
          <a:prstGeom prst="rect">
            <a:avLst/>
          </a:prstGeom>
          <a:noFill/>
          <a:ln w="9525">
            <a:noFill/>
            <a:miter lim="800000"/>
            <a:headEnd/>
            <a:tailEnd/>
          </a:ln>
          <a:effectLst/>
        </p:spPr>
      </p:pic>
      <p:graphicFrame>
        <p:nvGraphicFramePr>
          <p:cNvPr id="9" name="Diagram 8"/>
          <p:cNvGraphicFramePr/>
          <p:nvPr/>
        </p:nvGraphicFramePr>
        <p:xfrm>
          <a:off x="609600" y="3733800"/>
          <a:ext cx="6858000" cy="76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7" name="Picture 3"/>
          <p:cNvPicPr>
            <a:picLocks noChangeAspect="1" noChangeArrowheads="1"/>
          </p:cNvPicPr>
          <p:nvPr/>
        </p:nvPicPr>
        <p:blipFill>
          <a:blip r:embed="rId13" cstate="print"/>
          <a:srcRect/>
          <a:stretch>
            <a:fillRect/>
          </a:stretch>
        </p:blipFill>
        <p:spPr bwMode="auto">
          <a:xfrm>
            <a:off x="2895600" y="4572000"/>
            <a:ext cx="2209801" cy="1947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609600" y="457201"/>
          <a:ext cx="67818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33400" y="1371600"/>
            <a:ext cx="8178800" cy="5630092"/>
          </a:xfrm>
        </p:spPr>
        <p:txBody>
          <a:bodyPr>
            <a:normAutofit/>
          </a:bodyPr>
          <a:lstStyle/>
          <a:p>
            <a:r>
              <a:rPr lang="en-IN" sz="2200" dirty="0" smtClean="0">
                <a:solidFill>
                  <a:schemeClr val="tx1"/>
                </a:solidFill>
              </a:rPr>
              <a:t>Statutory Warning to be given in English Language as given below:</a:t>
            </a:r>
          </a:p>
          <a:p>
            <a:endParaRPr lang="en-IN" sz="2200" dirty="0" smtClean="0">
              <a:solidFill>
                <a:schemeClr val="tx1"/>
              </a:solidFill>
            </a:endParaRPr>
          </a:p>
          <a:p>
            <a:endParaRPr lang="en-IN" sz="2200" dirty="0" smtClean="0">
              <a:solidFill>
                <a:schemeClr val="tx1"/>
              </a:solidFill>
            </a:endParaRPr>
          </a:p>
          <a:p>
            <a:endParaRPr lang="en-IN" sz="2200" dirty="0" smtClean="0">
              <a:solidFill>
                <a:schemeClr val="tx1"/>
              </a:solidFill>
            </a:endParaRPr>
          </a:p>
          <a:p>
            <a:pPr>
              <a:buNone/>
            </a:pPr>
            <a:endParaRPr lang="en-IN" sz="2200" dirty="0" smtClean="0">
              <a:solidFill>
                <a:schemeClr val="tx1"/>
              </a:solidFill>
            </a:endParaRPr>
          </a:p>
          <a:p>
            <a:pPr algn="just"/>
            <a:r>
              <a:rPr lang="en-US" sz="2200" dirty="0" smtClean="0">
                <a:solidFill>
                  <a:schemeClr val="tx1"/>
                </a:solidFill>
              </a:rPr>
              <a:t>In case, respective states wish the same to be printed in their local or regional language, the same shall be allowed, without the need for repeating the English version. Size of statutory warning shall not be less than </a:t>
            </a:r>
            <a:r>
              <a:rPr lang="en-US" sz="2200" b="1" dirty="0" smtClean="0">
                <a:solidFill>
                  <a:schemeClr val="tx1"/>
                </a:solidFill>
              </a:rPr>
              <a:t>3 mm</a:t>
            </a:r>
            <a:r>
              <a:rPr lang="en-US" sz="2200" dirty="0" smtClean="0">
                <a:solidFill>
                  <a:schemeClr val="tx1"/>
                </a:solidFill>
              </a:rPr>
              <a:t>.</a:t>
            </a:r>
          </a:p>
          <a:p>
            <a:pPr algn="just">
              <a:buNone/>
            </a:pPr>
            <a:endParaRPr lang="en-IN" dirty="0" smtClean="0">
              <a:solidFill>
                <a:schemeClr val="tx1"/>
              </a:solidFill>
            </a:endParaRPr>
          </a:p>
          <a:p>
            <a:endParaRPr lang="en-IN" dirty="0" smtClean="0"/>
          </a:p>
          <a:p>
            <a:endParaRPr lang="en-IN" dirty="0" smtClean="0"/>
          </a:p>
          <a:p>
            <a:endParaRPr lang="en-IN" dirty="0"/>
          </a:p>
        </p:txBody>
      </p:sp>
      <p:sp>
        <p:nvSpPr>
          <p:cNvPr id="5" name="TextBox 4"/>
          <p:cNvSpPr txBox="1"/>
          <p:nvPr/>
        </p:nvSpPr>
        <p:spPr>
          <a:xfrm>
            <a:off x="1295400" y="2286000"/>
            <a:ext cx="5638800" cy="92333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IN" b="1" dirty="0" smtClean="0"/>
              <a:t>CONSUMPTION OF ALCOHOL IS INJURIOUS TO HEALTH.</a:t>
            </a:r>
          </a:p>
          <a:p>
            <a:r>
              <a:rPr lang="en-IN" b="1" dirty="0" smtClean="0"/>
              <a:t>BE SAFE “DON’T DRINK AND DRIVE”</a:t>
            </a:r>
            <a:endParaRPr lang="en-IN" b="1" dirty="0"/>
          </a:p>
        </p:txBody>
      </p:sp>
      <p:sp>
        <p:nvSpPr>
          <p:cNvPr id="8" name="Footer Placeholder 7"/>
          <p:cNvSpPr>
            <a:spLocks noGrp="1"/>
          </p:cNvSpPr>
          <p:nvPr>
            <p:ph type="ftr" sz="quarter" idx="11"/>
          </p:nvPr>
        </p:nvSpPr>
        <p:spPr>
          <a:xfrm>
            <a:off x="2667000" y="6356350"/>
            <a:ext cx="6248400" cy="365125"/>
          </a:xfrm>
        </p:spPr>
        <p:txBody>
          <a:bodyPr/>
          <a:lstStyle/>
          <a:p>
            <a:r>
              <a:rPr lang="en-IN" dirty="0" smtClean="0"/>
              <a:t>                             National Consultation on Food Labelling Regulations in India, August 17, 2018</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llfortsmith.com/wp-content/uploads/2012/03/thank-you.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1752600" y="1447800"/>
            <a:ext cx="5639802" cy="4286251"/>
          </a:xfrm>
          <a:prstGeom prst="rect">
            <a:avLst/>
          </a:prstGeom>
          <a:noFill/>
          <a:ln>
            <a:noFill/>
          </a:ln>
        </p:spPr>
      </p:pic>
    </p:spTree>
    <p:extLst>
      <p:ext uri="{BB962C8B-B14F-4D97-AF65-F5344CB8AC3E}">
        <p14:creationId xmlns:p14="http://schemas.microsoft.com/office/powerpoint/2010/main" xmlns="" val="23748654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304800" y="381000"/>
          <a:ext cx="70866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72278" y="1460014"/>
            <a:ext cx="8438322" cy="2590800"/>
          </a:xfrm>
          <a:prstGeom prst="rect">
            <a:avLst/>
          </a:prstGeom>
          <a:noFill/>
          <a:ln>
            <a:noFill/>
          </a:ln>
          <a:effectLst>
            <a:glow rad="101600">
              <a:schemeClr val="tx1">
                <a:lumMod val="50000"/>
                <a:lumOff val="50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just">
              <a:spcBef>
                <a:spcPct val="20000"/>
              </a:spcBef>
              <a:buSzPct val="100000"/>
              <a:defRPr/>
            </a:pPr>
            <a:r>
              <a:rPr lang="en-IN" sz="2400" dirty="0">
                <a:solidFill>
                  <a:prstClr val="black"/>
                </a:solidFill>
                <a:latin typeface="Times New Roman" pitchFamily="18" charset="0"/>
                <a:ea typeface="Verdana" pitchFamily="34" charset="0"/>
                <a:cs typeface="Times New Roman" pitchFamily="18" charset="0"/>
              </a:rPr>
              <a:t>    </a:t>
            </a:r>
            <a:r>
              <a:rPr lang="en-IN" sz="2200" dirty="0">
                <a:solidFill>
                  <a:prstClr val="black"/>
                </a:solidFill>
                <a:ea typeface="Verdana" pitchFamily="34" charset="0"/>
                <a:cs typeface="Times New Roman" pitchFamily="18" charset="0"/>
              </a:rPr>
              <a:t>The Food Safety and Standards Authority of India (FSSAI) has been created for laying down science based standards for articles of food and to regulate their manufacture, storage, distribution, sale and import to ensure availability of safe and wholesome food for human consumption. </a:t>
            </a:r>
            <a:endParaRPr lang="en-US" sz="2200" dirty="0">
              <a:solidFill>
                <a:prstClr val="black"/>
              </a:solidFill>
              <a:cs typeface="Times New Roman" pitchFamily="18" charset="0"/>
            </a:endParaRPr>
          </a:p>
        </p:txBody>
      </p:sp>
      <p:pic>
        <p:nvPicPr>
          <p:cNvPr id="5"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38400" y="3962400"/>
            <a:ext cx="4572000" cy="212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7"/>
          <p:cNvSpPr>
            <a:spLocks noGrp="1"/>
          </p:cNvSpPr>
          <p:nvPr>
            <p:ph type="ftr" sz="quarter" idx="11"/>
          </p:nvPr>
        </p:nvSpPr>
        <p:spPr>
          <a:xfrm>
            <a:off x="2667000" y="6356350"/>
            <a:ext cx="6248400" cy="365125"/>
          </a:xfrm>
        </p:spPr>
        <p:txBody>
          <a:bodyPr/>
          <a:lstStyle/>
          <a:p>
            <a:r>
              <a:rPr lang="en-IN" dirty="0" smtClean="0"/>
              <a:t>                            National Consultation on Food Labelling Regulations in India, August 17, 2018</a:t>
            </a:r>
            <a:endParaRPr lang="en-IN" dirty="0"/>
          </a:p>
        </p:txBody>
      </p:sp>
    </p:spTree>
    <p:extLst>
      <p:ext uri="{BB962C8B-B14F-4D97-AF65-F5344CB8AC3E}">
        <p14:creationId xmlns:p14="http://schemas.microsoft.com/office/powerpoint/2010/main" xmlns="" val="1726305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8600" y="304800"/>
          <a:ext cx="7010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08000" y="1143000"/>
            <a:ext cx="8178800" cy="5427617"/>
          </a:xfrm>
        </p:spPr>
        <p:txBody>
          <a:bodyPr>
            <a:normAutofit/>
          </a:bodyPr>
          <a:lstStyle/>
          <a:p>
            <a:pPr algn="just">
              <a:buNone/>
            </a:pPr>
            <a:endParaRPr lang="en-GB" dirty="0" smtClean="0">
              <a:latin typeface="Trebuchet MS" pitchFamily="34" charset="0"/>
              <a:cs typeface="Arial" panose="020B0604020202020204" pitchFamily="34" charset="0"/>
            </a:endParaRPr>
          </a:p>
          <a:p>
            <a:pPr algn="just"/>
            <a:r>
              <a:rPr lang="en-GB" sz="2200" dirty="0" smtClean="0">
                <a:solidFill>
                  <a:schemeClr val="tx1"/>
                </a:solidFill>
                <a:cs typeface="Arial" panose="020B0604020202020204" pitchFamily="34" charset="0"/>
              </a:rPr>
              <a:t>Food Safety and Standards Authority of India (FSSAI) has undertaken revision of  existing (Packaging and Labelling) Regulations, 2011 and it has been split into three separate regulations as under:</a:t>
            </a:r>
          </a:p>
          <a:p>
            <a:pPr algn="just"/>
            <a:endParaRPr lang="en-GB" sz="2200" dirty="0" smtClean="0">
              <a:solidFill>
                <a:schemeClr val="tx1"/>
              </a:solidFill>
              <a:cs typeface="Arial" panose="020B0604020202020204" pitchFamily="34" charset="0"/>
            </a:endParaRPr>
          </a:p>
          <a:p>
            <a:pPr marL="457200" indent="-457200" algn="just">
              <a:buFont typeface="+mj-lt"/>
              <a:buAutoNum type="arabicPeriod"/>
            </a:pPr>
            <a:r>
              <a:rPr lang="en-GB" sz="2200" dirty="0" smtClean="0">
                <a:solidFill>
                  <a:schemeClr val="tx1"/>
                </a:solidFill>
                <a:cs typeface="Arial" panose="020B0604020202020204" pitchFamily="34" charset="0"/>
              </a:rPr>
              <a:t>Draft Packaging Regulations.</a:t>
            </a:r>
            <a:r>
              <a:rPr lang="en-GB" sz="2200" dirty="0" smtClean="0">
                <a:cs typeface="Arial" panose="020B0604020202020204" pitchFamily="34" charset="0"/>
              </a:rPr>
              <a:t> </a:t>
            </a:r>
          </a:p>
          <a:p>
            <a:pPr marL="457200" indent="-457200" algn="just">
              <a:buFont typeface="+mj-lt"/>
              <a:buAutoNum type="arabicPeriod"/>
            </a:pPr>
            <a:r>
              <a:rPr lang="en-GB" sz="2200" dirty="0" smtClean="0">
                <a:solidFill>
                  <a:schemeClr val="tx1"/>
                </a:solidFill>
                <a:cs typeface="Arial" panose="020B0604020202020204" pitchFamily="34" charset="0"/>
              </a:rPr>
              <a:t>Draft Advertisement and Claims Regulations.</a:t>
            </a:r>
            <a:r>
              <a:rPr lang="en-GB" sz="2200" dirty="0">
                <a:solidFill>
                  <a:srgbClr val="FF0000"/>
                </a:solidFill>
                <a:cs typeface="Arial" panose="020B0604020202020204" pitchFamily="34" charset="0"/>
              </a:rPr>
              <a:t> </a:t>
            </a:r>
            <a:endParaRPr lang="en-GB" sz="2200" dirty="0" smtClean="0">
              <a:solidFill>
                <a:srgbClr val="FF0000"/>
              </a:solidFill>
              <a:cs typeface="Arial" panose="020B0604020202020204" pitchFamily="34" charset="0"/>
            </a:endParaRPr>
          </a:p>
          <a:p>
            <a:pPr marL="457200" indent="-457200" algn="just">
              <a:buFont typeface="+mj-lt"/>
              <a:buAutoNum type="arabicPeriod"/>
            </a:pPr>
            <a:r>
              <a:rPr lang="en-GB" sz="2200" dirty="0" smtClean="0">
                <a:solidFill>
                  <a:srgbClr val="FF0000"/>
                </a:solidFill>
                <a:cs typeface="Arial" panose="020B0604020202020204" pitchFamily="34" charset="0"/>
              </a:rPr>
              <a:t>Draft </a:t>
            </a:r>
            <a:r>
              <a:rPr lang="en-GB" sz="2200" dirty="0">
                <a:solidFill>
                  <a:srgbClr val="FF0000"/>
                </a:solidFill>
                <a:cs typeface="Arial" panose="020B0604020202020204" pitchFamily="34" charset="0"/>
              </a:rPr>
              <a:t>Labelling Regulations.</a:t>
            </a:r>
          </a:p>
          <a:p>
            <a:pPr marL="457200" indent="-457200" algn="just">
              <a:buFont typeface="+mj-lt"/>
              <a:buAutoNum type="arabicPeriod"/>
            </a:pPr>
            <a:endParaRPr lang="en-GB" sz="2200" dirty="0" smtClean="0">
              <a:solidFill>
                <a:schemeClr val="tx1"/>
              </a:solidFill>
              <a:cs typeface="Arial" panose="020B0604020202020204" pitchFamily="34" charset="0"/>
            </a:endParaRPr>
          </a:p>
          <a:p>
            <a:endParaRPr lang="en-IN" dirty="0"/>
          </a:p>
        </p:txBody>
      </p:sp>
      <p:sp>
        <p:nvSpPr>
          <p:cNvPr id="6" name="Footer Placeholder 5"/>
          <p:cNvSpPr>
            <a:spLocks noGrp="1"/>
          </p:cNvSpPr>
          <p:nvPr>
            <p:ph type="ftr" sz="quarter" idx="11"/>
          </p:nvPr>
        </p:nvSpPr>
        <p:spPr>
          <a:xfrm>
            <a:off x="2667000" y="6356350"/>
            <a:ext cx="6248400" cy="365125"/>
          </a:xfrm>
        </p:spPr>
        <p:txBody>
          <a:bodyPr/>
          <a:lstStyle/>
          <a:p>
            <a:r>
              <a:rPr lang="en-IN" dirty="0" smtClean="0"/>
              <a:t>                           National Consultation on Food Labelling Regulations in India, August 17, 2018</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33400" y="228600"/>
          <a:ext cx="6781800" cy="894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33400" y="1371600"/>
            <a:ext cx="8407400" cy="5486400"/>
          </a:xfrm>
        </p:spPr>
        <p:txBody>
          <a:bodyPr>
            <a:normAutofit fontScale="62500" lnSpcReduction="20000"/>
          </a:bodyPr>
          <a:lstStyle/>
          <a:p>
            <a:pPr algn="just"/>
            <a:r>
              <a:rPr lang="en-IN" sz="3200" dirty="0" smtClean="0">
                <a:solidFill>
                  <a:schemeClr val="tx1"/>
                </a:solidFill>
              </a:rPr>
              <a:t>Aimed at establishing requirements for labelling of pre-packaged foods to provide simple, easy to understand information to consumers and facilitate them in making healthier food choices.</a:t>
            </a:r>
          </a:p>
          <a:p>
            <a:pPr algn="just">
              <a:buNone/>
            </a:pPr>
            <a:endParaRPr lang="en-IN" sz="3200" dirty="0" smtClean="0">
              <a:solidFill>
                <a:schemeClr val="tx1"/>
              </a:solidFill>
            </a:endParaRPr>
          </a:p>
          <a:p>
            <a:pPr algn="just"/>
            <a:r>
              <a:rPr lang="en-IN" sz="3200" dirty="0" smtClean="0">
                <a:solidFill>
                  <a:schemeClr val="tx1"/>
                </a:solidFill>
              </a:rPr>
              <a:t>Defines general and specific labelling requirements including declaration of: </a:t>
            </a:r>
          </a:p>
          <a:p>
            <a:pPr marL="742950" indent="-273050" algn="just">
              <a:buFont typeface="Wingdings" pitchFamily="2" charset="2"/>
              <a:buChar char="ü"/>
            </a:pPr>
            <a:r>
              <a:rPr lang="en-IN" sz="3200" dirty="0" smtClean="0">
                <a:solidFill>
                  <a:schemeClr val="tx1"/>
                </a:solidFill>
              </a:rPr>
              <a:t>Name</a:t>
            </a:r>
          </a:p>
          <a:p>
            <a:pPr marL="742950" indent="-273050" algn="just">
              <a:buFont typeface="Wingdings" pitchFamily="2" charset="2"/>
              <a:buChar char="ü"/>
            </a:pPr>
            <a:r>
              <a:rPr lang="en-IN" sz="3200" dirty="0" smtClean="0">
                <a:solidFill>
                  <a:schemeClr val="tx1"/>
                </a:solidFill>
              </a:rPr>
              <a:t>Ingredient list</a:t>
            </a:r>
          </a:p>
          <a:p>
            <a:pPr marL="742950" indent="-273050" algn="just">
              <a:buFont typeface="Wingdings" pitchFamily="2" charset="2"/>
              <a:buChar char="ü"/>
            </a:pPr>
            <a:r>
              <a:rPr lang="en-IN" sz="3200" dirty="0" smtClean="0">
                <a:solidFill>
                  <a:schemeClr val="tx1"/>
                </a:solidFill>
              </a:rPr>
              <a:t>Nutritional information</a:t>
            </a:r>
          </a:p>
          <a:p>
            <a:pPr marL="742950" indent="-273050" algn="just">
              <a:buFont typeface="Wingdings" pitchFamily="2" charset="2"/>
              <a:buChar char="ü"/>
            </a:pPr>
            <a:r>
              <a:rPr lang="en-IN" sz="3200" dirty="0" smtClean="0">
                <a:solidFill>
                  <a:schemeClr val="tx1"/>
                </a:solidFill>
              </a:rPr>
              <a:t>Declaration reg. </a:t>
            </a:r>
            <a:r>
              <a:rPr lang="en-IN" sz="3200" dirty="0" err="1" smtClean="0">
                <a:solidFill>
                  <a:schemeClr val="tx1"/>
                </a:solidFill>
              </a:rPr>
              <a:t>veg</a:t>
            </a:r>
            <a:r>
              <a:rPr lang="en-IN" sz="3200" dirty="0" smtClean="0">
                <a:solidFill>
                  <a:schemeClr val="tx1"/>
                </a:solidFill>
              </a:rPr>
              <a:t>, non-</a:t>
            </a:r>
            <a:r>
              <a:rPr lang="en-IN" sz="3200" dirty="0" err="1" smtClean="0">
                <a:solidFill>
                  <a:schemeClr val="tx1"/>
                </a:solidFill>
              </a:rPr>
              <a:t>veg</a:t>
            </a:r>
            <a:endParaRPr lang="en-IN" sz="3200" dirty="0" smtClean="0">
              <a:solidFill>
                <a:schemeClr val="tx1"/>
              </a:solidFill>
            </a:endParaRPr>
          </a:p>
          <a:p>
            <a:pPr marL="742950" indent="-273050" algn="just">
              <a:buFont typeface="Wingdings" pitchFamily="2" charset="2"/>
              <a:buChar char="ü"/>
            </a:pPr>
            <a:r>
              <a:rPr lang="en-IN" sz="3200" dirty="0" smtClean="0">
                <a:solidFill>
                  <a:schemeClr val="tx1"/>
                </a:solidFill>
              </a:rPr>
              <a:t>Food additives</a:t>
            </a:r>
          </a:p>
          <a:p>
            <a:pPr marL="742950" indent="-273050" algn="just">
              <a:buFont typeface="Wingdings" pitchFamily="2" charset="2"/>
              <a:buChar char="ü"/>
            </a:pPr>
            <a:r>
              <a:rPr lang="en-IN" sz="3200" dirty="0" smtClean="0">
                <a:solidFill>
                  <a:schemeClr val="tx1"/>
                </a:solidFill>
              </a:rPr>
              <a:t>Name and complete address of manufacturers</a:t>
            </a:r>
          </a:p>
          <a:p>
            <a:pPr marL="742950" indent="-273050" algn="just">
              <a:buFont typeface="Wingdings" pitchFamily="2" charset="2"/>
              <a:buChar char="ü"/>
            </a:pPr>
            <a:r>
              <a:rPr lang="en-IN" sz="3200" dirty="0" smtClean="0">
                <a:solidFill>
                  <a:schemeClr val="tx1"/>
                </a:solidFill>
              </a:rPr>
              <a:t>FSSAI logo and license no.</a:t>
            </a:r>
          </a:p>
          <a:p>
            <a:pPr marL="742950" indent="-273050" algn="just">
              <a:buFont typeface="Wingdings" pitchFamily="2" charset="2"/>
              <a:buChar char="ü"/>
            </a:pPr>
            <a:r>
              <a:rPr lang="en-IN" sz="3200" dirty="0" smtClean="0">
                <a:solidFill>
                  <a:schemeClr val="tx1"/>
                </a:solidFill>
              </a:rPr>
              <a:t>Date marking</a:t>
            </a:r>
          </a:p>
          <a:p>
            <a:pPr marL="742950" indent="-273050" algn="just">
              <a:buFont typeface="Wingdings" pitchFamily="2" charset="2"/>
              <a:buChar char="ü"/>
            </a:pPr>
            <a:r>
              <a:rPr lang="en-IN" sz="3200" dirty="0" smtClean="0">
                <a:solidFill>
                  <a:schemeClr val="tx1"/>
                </a:solidFill>
              </a:rPr>
              <a:t>Lot no./Batch No.</a:t>
            </a:r>
          </a:p>
          <a:p>
            <a:pPr marL="742950" indent="-273050" algn="just">
              <a:buFont typeface="Wingdings" pitchFamily="2" charset="2"/>
              <a:buChar char="ü"/>
            </a:pPr>
            <a:r>
              <a:rPr lang="en-IN" sz="3200" dirty="0" smtClean="0">
                <a:solidFill>
                  <a:schemeClr val="tx1"/>
                </a:solidFill>
              </a:rPr>
              <a:t>Net quantity</a:t>
            </a:r>
          </a:p>
          <a:p>
            <a:pPr marL="742950" indent="-273050" algn="just">
              <a:buFont typeface="Wingdings" pitchFamily="2" charset="2"/>
              <a:buChar char="ü"/>
            </a:pPr>
            <a:r>
              <a:rPr lang="en-IN" sz="3200" dirty="0" smtClean="0">
                <a:solidFill>
                  <a:schemeClr val="tx1"/>
                </a:solidFill>
              </a:rPr>
              <a:t>Instructions for use</a:t>
            </a:r>
          </a:p>
          <a:p>
            <a:pPr marL="742950" indent="-273050" algn="just">
              <a:buFont typeface="Wingdings" pitchFamily="2" charset="2"/>
              <a:buChar char="ü"/>
            </a:pPr>
            <a:r>
              <a:rPr lang="en-IN" sz="3200" dirty="0" smtClean="0">
                <a:solidFill>
                  <a:schemeClr val="tx1"/>
                </a:solidFill>
              </a:rPr>
              <a:t>Country of origin.</a:t>
            </a:r>
          </a:p>
          <a:p>
            <a:pPr algn="just">
              <a:buNone/>
            </a:pPr>
            <a:endParaRPr lang="en-IN" dirty="0" smtClean="0">
              <a:solidFill>
                <a:schemeClr val="tx1"/>
              </a:solidFill>
            </a:endParaRPr>
          </a:p>
          <a:p>
            <a:endParaRPr lang="en-IN" dirty="0" smtClean="0"/>
          </a:p>
          <a:p>
            <a:endParaRPr lang="en-IN" dirty="0"/>
          </a:p>
        </p:txBody>
      </p:sp>
      <p:sp>
        <p:nvSpPr>
          <p:cNvPr id="6" name="Footer Placeholder 5"/>
          <p:cNvSpPr>
            <a:spLocks noGrp="1"/>
          </p:cNvSpPr>
          <p:nvPr>
            <p:ph type="ftr" sz="quarter" idx="11"/>
          </p:nvPr>
        </p:nvSpPr>
        <p:spPr>
          <a:xfrm>
            <a:off x="2667000" y="6356350"/>
            <a:ext cx="6248400" cy="365125"/>
          </a:xfrm>
        </p:spPr>
        <p:txBody>
          <a:bodyPr/>
          <a:lstStyle/>
          <a:p>
            <a:r>
              <a:rPr lang="en-IN" dirty="0" smtClean="0"/>
              <a:t>                             National Consultation on Food Labelling Regulations in India, August 17, 2018</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28600"/>
          <a:ext cx="6730999" cy="611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08000" y="1143000"/>
            <a:ext cx="8102600" cy="5453743"/>
          </a:xfrm>
        </p:spPr>
        <p:txBody>
          <a:bodyPr>
            <a:normAutofit fontScale="70000" lnSpcReduction="20000"/>
          </a:bodyPr>
          <a:lstStyle/>
          <a:p>
            <a:pPr algn="just"/>
            <a:r>
              <a:rPr lang="en-IN" sz="3000" dirty="0" smtClean="0">
                <a:solidFill>
                  <a:schemeClr val="tx1"/>
                </a:solidFill>
              </a:rPr>
              <a:t>Prescribes requirements for Front of pack labelling which includes labelling of  energy, total fat, trans fat, total sugar and salt on FOP along with their % contribution to RDA and HFSS labelling. </a:t>
            </a:r>
          </a:p>
          <a:p>
            <a:pPr algn="just">
              <a:buNone/>
            </a:pPr>
            <a:endParaRPr lang="en-IN" sz="3000" dirty="0" smtClean="0">
              <a:solidFill>
                <a:schemeClr val="tx1"/>
              </a:solidFill>
            </a:endParaRPr>
          </a:p>
          <a:p>
            <a:pPr algn="just"/>
            <a:r>
              <a:rPr lang="en-IN" sz="3000" dirty="0" smtClean="0">
                <a:solidFill>
                  <a:schemeClr val="tx1"/>
                </a:solidFill>
              </a:rPr>
              <a:t>Mandatory declarations including statutory warnings, specific labelling for: </a:t>
            </a:r>
          </a:p>
          <a:p>
            <a:pPr marL="569913" indent="-273050" algn="just">
              <a:buFont typeface="Wingdings" pitchFamily="2" charset="2"/>
              <a:buChar char="ü"/>
            </a:pPr>
            <a:r>
              <a:rPr lang="en-IN" sz="3000" dirty="0" smtClean="0">
                <a:solidFill>
                  <a:schemeClr val="tx1"/>
                </a:solidFill>
              </a:rPr>
              <a:t>Infant foods </a:t>
            </a:r>
          </a:p>
          <a:p>
            <a:pPr marL="569913" indent="-273050" algn="just">
              <a:buFont typeface="Wingdings" pitchFamily="2" charset="2"/>
              <a:buChar char="ü"/>
            </a:pPr>
            <a:r>
              <a:rPr lang="en-IN" sz="3000" dirty="0" smtClean="0">
                <a:solidFill>
                  <a:schemeClr val="tx1"/>
                </a:solidFill>
              </a:rPr>
              <a:t>Milk &amp; milk products </a:t>
            </a:r>
          </a:p>
          <a:p>
            <a:pPr marL="569913" indent="-273050" algn="just">
              <a:buFont typeface="Wingdings" pitchFamily="2" charset="2"/>
              <a:buChar char="ü"/>
            </a:pPr>
            <a:r>
              <a:rPr lang="en-IN" sz="3000" dirty="0" smtClean="0">
                <a:solidFill>
                  <a:schemeClr val="tx1"/>
                </a:solidFill>
              </a:rPr>
              <a:t>Edible oil and fat products </a:t>
            </a:r>
          </a:p>
          <a:p>
            <a:pPr marL="569913" indent="-273050" algn="just">
              <a:buFont typeface="Wingdings" pitchFamily="2" charset="2"/>
              <a:buChar char="ü"/>
            </a:pPr>
            <a:r>
              <a:rPr lang="en-IN" sz="3000" dirty="0" smtClean="0">
                <a:solidFill>
                  <a:schemeClr val="tx1"/>
                </a:solidFill>
              </a:rPr>
              <a:t>Irradiated foods</a:t>
            </a:r>
          </a:p>
          <a:p>
            <a:pPr marL="569913" indent="-273050" algn="just">
              <a:buFont typeface="Wingdings" pitchFamily="2" charset="2"/>
              <a:buChar char="ü"/>
            </a:pPr>
            <a:r>
              <a:rPr lang="en-IN" sz="3000" dirty="0" smtClean="0">
                <a:solidFill>
                  <a:schemeClr val="tx1"/>
                </a:solidFill>
              </a:rPr>
              <a:t>Fortified foods</a:t>
            </a:r>
          </a:p>
          <a:p>
            <a:pPr marL="569913" indent="-273050" algn="just">
              <a:buFont typeface="Wingdings" pitchFamily="2" charset="2"/>
              <a:buChar char="ü"/>
            </a:pPr>
            <a:r>
              <a:rPr lang="en-IN" sz="3000" dirty="0" smtClean="0">
                <a:solidFill>
                  <a:schemeClr val="tx1"/>
                </a:solidFill>
              </a:rPr>
              <a:t>Organic foods </a:t>
            </a:r>
          </a:p>
          <a:p>
            <a:pPr marL="569913" indent="-273050" algn="just">
              <a:buFont typeface="Wingdings" pitchFamily="2" charset="2"/>
              <a:buChar char="ü"/>
            </a:pPr>
            <a:r>
              <a:rPr lang="en-IN" sz="3000" dirty="0" smtClean="0">
                <a:solidFill>
                  <a:schemeClr val="tx1"/>
                </a:solidFill>
              </a:rPr>
              <a:t>Low gluten and gluten free foods </a:t>
            </a:r>
          </a:p>
          <a:p>
            <a:pPr marL="569913" indent="-273050" algn="just">
              <a:buFont typeface="Wingdings" pitchFamily="2" charset="2"/>
              <a:buChar char="ü"/>
            </a:pPr>
            <a:r>
              <a:rPr lang="en-IN" sz="3000" dirty="0" smtClean="0">
                <a:solidFill>
                  <a:schemeClr val="tx1"/>
                </a:solidFill>
              </a:rPr>
              <a:t>Genetically engineered or modified foods </a:t>
            </a:r>
          </a:p>
          <a:p>
            <a:pPr marL="569913" indent="-273050" algn="just">
              <a:buFont typeface="Wingdings" pitchFamily="2" charset="2"/>
              <a:buChar char="ü"/>
            </a:pPr>
            <a:r>
              <a:rPr lang="en-IN" sz="3000" dirty="0" smtClean="0">
                <a:solidFill>
                  <a:schemeClr val="tx1"/>
                </a:solidFill>
              </a:rPr>
              <a:t>Alcoholic Beverages.</a:t>
            </a:r>
          </a:p>
          <a:p>
            <a:pPr algn="just">
              <a:buNone/>
            </a:pPr>
            <a:endParaRPr lang="en-IN" sz="3000" dirty="0" smtClean="0">
              <a:solidFill>
                <a:schemeClr val="tx1"/>
              </a:solidFill>
            </a:endParaRPr>
          </a:p>
          <a:p>
            <a:pPr algn="just"/>
            <a:r>
              <a:rPr lang="en-IN" sz="3000" dirty="0" smtClean="0">
                <a:solidFill>
                  <a:schemeClr val="tx1"/>
                </a:solidFill>
              </a:rPr>
              <a:t>Labelling of Non-retail containers.</a:t>
            </a:r>
          </a:p>
          <a:p>
            <a:pPr>
              <a:buNone/>
            </a:pPr>
            <a:endParaRPr lang="en-IN" dirty="0"/>
          </a:p>
        </p:txBody>
      </p:sp>
      <p:sp>
        <p:nvSpPr>
          <p:cNvPr id="6" name="Footer Placeholder 5"/>
          <p:cNvSpPr>
            <a:spLocks noGrp="1"/>
          </p:cNvSpPr>
          <p:nvPr>
            <p:ph type="ftr" sz="quarter" idx="11"/>
          </p:nvPr>
        </p:nvSpPr>
        <p:spPr>
          <a:xfrm>
            <a:off x="2667000" y="6356350"/>
            <a:ext cx="6172200" cy="365125"/>
          </a:xfrm>
        </p:spPr>
        <p:txBody>
          <a:bodyPr/>
          <a:lstStyle/>
          <a:p>
            <a:r>
              <a:rPr lang="en-IN" dirty="0" smtClean="0"/>
              <a:t>                           National Consultation on Food Labelling Regulations in India, August 17, 2018</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188333514"/>
              </p:ext>
            </p:extLst>
          </p:nvPr>
        </p:nvGraphicFramePr>
        <p:xfrm>
          <a:off x="457200" y="228600"/>
          <a:ext cx="68580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33400" y="2133600"/>
            <a:ext cx="7010400" cy="3896876"/>
          </a:xfrm>
          <a:ln>
            <a:noFill/>
          </a:ln>
        </p:spPr>
        <p:style>
          <a:lnRef idx="2">
            <a:schemeClr val="accent1"/>
          </a:lnRef>
          <a:fillRef idx="1">
            <a:schemeClr val="lt1"/>
          </a:fillRef>
          <a:effectRef idx="0">
            <a:schemeClr val="accent1"/>
          </a:effectRef>
          <a:fontRef idx="minor">
            <a:schemeClr val="dk1"/>
          </a:fontRef>
        </p:style>
        <p:txBody>
          <a:bodyPr>
            <a:normAutofit/>
          </a:bodyPr>
          <a:lstStyle/>
          <a:p>
            <a:pPr>
              <a:buNone/>
            </a:pPr>
            <a:endParaRPr lang="en-IN" dirty="0" smtClean="0"/>
          </a:p>
          <a:p>
            <a:pPr algn="just">
              <a:buFont typeface="Wingdings" pitchFamily="2" charset="2"/>
              <a:buChar char="q"/>
            </a:pPr>
            <a:r>
              <a:rPr lang="en-IN" sz="2200" dirty="0" smtClean="0">
                <a:solidFill>
                  <a:schemeClr val="tx1"/>
                </a:solidFill>
              </a:rPr>
              <a:t>Mandatory declaration of the following:</a:t>
            </a:r>
          </a:p>
          <a:p>
            <a:pPr marL="742950" indent="-280988" algn="just"/>
            <a:r>
              <a:rPr lang="en-IN" sz="2200" dirty="0" smtClean="0">
                <a:solidFill>
                  <a:schemeClr val="tx1"/>
                </a:solidFill>
              </a:rPr>
              <a:t>Saturated fat (g), trans fat (g) and cholesterol (mg)</a:t>
            </a:r>
          </a:p>
          <a:p>
            <a:pPr marL="742950" indent="-280988" algn="just"/>
            <a:r>
              <a:rPr lang="en-IN" sz="2200" dirty="0" smtClean="0">
                <a:solidFill>
                  <a:schemeClr val="tx1"/>
                </a:solidFill>
              </a:rPr>
              <a:t>Salt (sodium chloride)(g)</a:t>
            </a:r>
          </a:p>
          <a:p>
            <a:pPr marL="742950" indent="-280988" algn="just"/>
            <a:r>
              <a:rPr lang="en-IN" sz="2200" dirty="0" smtClean="0">
                <a:solidFill>
                  <a:schemeClr val="tx1"/>
                </a:solidFill>
              </a:rPr>
              <a:t>Per serve percent (%) contribution of nutrients to Recommended Dietary Allowance (RDA).</a:t>
            </a:r>
          </a:p>
          <a:p>
            <a:pPr marL="742950" indent="-280988" algn="just"/>
            <a:r>
              <a:rPr lang="en-IN" sz="2200" dirty="0" smtClean="0">
                <a:solidFill>
                  <a:schemeClr val="tx1"/>
                </a:solidFill>
              </a:rPr>
              <a:t>Number of servings per pack and serving size.</a:t>
            </a:r>
          </a:p>
          <a:p>
            <a:pPr>
              <a:buNone/>
            </a:pPr>
            <a:endParaRPr lang="en-IN" dirty="0" smtClean="0"/>
          </a:p>
        </p:txBody>
      </p:sp>
      <p:sp>
        <p:nvSpPr>
          <p:cNvPr id="6" name="Footer Placeholder 5"/>
          <p:cNvSpPr>
            <a:spLocks noGrp="1"/>
          </p:cNvSpPr>
          <p:nvPr>
            <p:ph type="ftr" sz="quarter" idx="11"/>
          </p:nvPr>
        </p:nvSpPr>
        <p:spPr>
          <a:xfrm>
            <a:off x="2667000" y="6356350"/>
            <a:ext cx="6172200" cy="365125"/>
          </a:xfrm>
        </p:spPr>
        <p:txBody>
          <a:bodyPr/>
          <a:lstStyle/>
          <a:p>
            <a:r>
              <a:rPr lang="en-IN" dirty="0" smtClean="0"/>
              <a:t>                           National Consultation on Food Labelling Regulations in India, August 17, 2018</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17798" y="217716"/>
          <a:ext cx="6721202" cy="409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nvPr>
        </p:nvGraphicFramePr>
        <p:xfrm>
          <a:off x="609599" y="796652"/>
          <a:ext cx="6629400" cy="5680347"/>
        </p:xfrm>
        <a:graphic>
          <a:graphicData uri="http://schemas.openxmlformats.org/drawingml/2006/table">
            <a:tbl>
              <a:tblPr firstRow="1" bandRow="1">
                <a:tableStyleId>{F5AB1C69-6EDB-4FF4-983F-18BD219EF322}</a:tableStyleId>
              </a:tblPr>
              <a:tblGrid>
                <a:gridCol w="2209800">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tblGrid>
              <a:tr h="335540">
                <a:tc>
                  <a:txBody>
                    <a:bodyPr/>
                    <a:lstStyle/>
                    <a:p>
                      <a:r>
                        <a:rPr lang="en-IN" sz="1600" dirty="0" smtClean="0"/>
                        <a:t>No. of servings</a:t>
                      </a:r>
                      <a:endParaRPr lang="en-IN" sz="1600" dirty="0"/>
                    </a:p>
                  </a:txBody>
                  <a:tcPr marL="68580" marR="68580"/>
                </a:tc>
                <a:tc>
                  <a:txBody>
                    <a:bodyPr/>
                    <a:lstStyle/>
                    <a:p>
                      <a:endParaRPr lang="en-IN" sz="1600" dirty="0"/>
                    </a:p>
                  </a:txBody>
                  <a:tcPr marL="68580" marR="68580"/>
                </a:tc>
                <a:tc>
                  <a:txBody>
                    <a:bodyPr/>
                    <a:lstStyle/>
                    <a:p>
                      <a:endParaRPr lang="en-IN" sz="1600"/>
                    </a:p>
                  </a:txBody>
                  <a:tcPr marL="68580" marR="68580"/>
                </a:tc>
                <a:extLst>
                  <a:ext uri="{0D108BD9-81ED-4DB2-BD59-A6C34878D82A}">
                    <a16:rowId xmlns:a16="http://schemas.microsoft.com/office/drawing/2014/main" xmlns="" val="10000"/>
                  </a:ext>
                </a:extLst>
              </a:tr>
              <a:tr h="335540">
                <a:tc>
                  <a:txBody>
                    <a:bodyPr/>
                    <a:lstStyle/>
                    <a:p>
                      <a:r>
                        <a:rPr lang="en-IN" sz="1600" dirty="0" smtClean="0">
                          <a:solidFill>
                            <a:srgbClr val="FF0000"/>
                          </a:solidFill>
                        </a:rPr>
                        <a:t>Serving size:</a:t>
                      </a:r>
                      <a:endParaRPr lang="en-IN" sz="1600" dirty="0">
                        <a:solidFill>
                          <a:srgbClr val="FF0000"/>
                        </a:solidFill>
                      </a:endParaRPr>
                    </a:p>
                  </a:txBody>
                  <a:tcPr marL="68580" marR="68580"/>
                </a:tc>
                <a:tc>
                  <a:txBody>
                    <a:bodyPr/>
                    <a:lstStyle/>
                    <a:p>
                      <a:endParaRPr lang="en-IN" sz="1600"/>
                    </a:p>
                  </a:txBody>
                  <a:tcPr marL="68580" marR="68580"/>
                </a:tc>
                <a:tc>
                  <a:txBody>
                    <a:bodyPr/>
                    <a:lstStyle/>
                    <a:p>
                      <a:endParaRPr lang="en-IN" sz="1600"/>
                    </a:p>
                  </a:txBody>
                  <a:tcPr marL="68580" marR="68580"/>
                </a:tc>
                <a:extLst>
                  <a:ext uri="{0D108BD9-81ED-4DB2-BD59-A6C34878D82A}">
                    <a16:rowId xmlns:a16="http://schemas.microsoft.com/office/drawing/2014/main" xmlns="" val="10001"/>
                  </a:ext>
                </a:extLst>
              </a:tr>
              <a:tr h="335540">
                <a:tc>
                  <a:txBody>
                    <a:bodyPr/>
                    <a:lstStyle/>
                    <a:p>
                      <a:r>
                        <a:rPr lang="en-IN" sz="1600" dirty="0" smtClean="0">
                          <a:solidFill>
                            <a:srgbClr val="FF0000"/>
                          </a:solidFill>
                        </a:rPr>
                        <a:t>No. of servings:</a:t>
                      </a:r>
                      <a:endParaRPr lang="en-IN" sz="1600" dirty="0">
                        <a:solidFill>
                          <a:srgbClr val="FF0000"/>
                        </a:solidFill>
                      </a:endParaRPr>
                    </a:p>
                  </a:txBody>
                  <a:tcPr marL="68580" marR="68580"/>
                </a:tc>
                <a:tc>
                  <a:txBody>
                    <a:bodyPr/>
                    <a:lstStyle/>
                    <a:p>
                      <a:endParaRPr lang="en-IN" sz="1600"/>
                    </a:p>
                  </a:txBody>
                  <a:tcPr marL="68580" marR="68580"/>
                </a:tc>
                <a:tc>
                  <a:txBody>
                    <a:bodyPr/>
                    <a:lstStyle/>
                    <a:p>
                      <a:endParaRPr lang="en-IN" sz="1600"/>
                    </a:p>
                  </a:txBody>
                  <a:tcPr marL="68580" marR="68580"/>
                </a:tc>
                <a:extLst>
                  <a:ext uri="{0D108BD9-81ED-4DB2-BD59-A6C34878D82A}">
                    <a16:rowId xmlns:a16="http://schemas.microsoft.com/office/drawing/2014/main" xmlns="" val="10002"/>
                  </a:ext>
                </a:extLst>
              </a:tr>
              <a:tr h="543107">
                <a:tc>
                  <a:txBody>
                    <a:bodyPr/>
                    <a:lstStyle/>
                    <a:p>
                      <a:r>
                        <a:rPr lang="en-IN" sz="1600" dirty="0" smtClean="0"/>
                        <a:t>Energy (kcal)</a:t>
                      </a:r>
                      <a:endParaRPr lang="en-IN" sz="1600" dirty="0">
                        <a:latin typeface="Rockwell" pitchFamily="18" charset="0"/>
                      </a:endParaRPr>
                    </a:p>
                  </a:txBody>
                  <a:tcPr marL="68580" marR="68580"/>
                </a:tc>
                <a:tc>
                  <a:txBody>
                    <a:bodyPr/>
                    <a:lstStyle/>
                    <a:p>
                      <a:r>
                        <a:rPr lang="en-IN" sz="1600" dirty="0" smtClean="0"/>
                        <a:t>Per 100 g or 100ml</a:t>
                      </a:r>
                      <a:endParaRPr lang="en-IN" sz="1600" dirty="0"/>
                    </a:p>
                  </a:txBody>
                  <a:tcPr marL="68580" marR="68580"/>
                </a:tc>
                <a:tc>
                  <a:txBody>
                    <a:bodyPr/>
                    <a:lstStyle/>
                    <a:p>
                      <a:r>
                        <a:rPr lang="en-IN" sz="1600" dirty="0" smtClean="0"/>
                        <a:t>% RDA per serve</a:t>
                      </a:r>
                      <a:endParaRPr lang="en-IN" sz="1600" dirty="0"/>
                    </a:p>
                  </a:txBody>
                  <a:tcPr marL="68580" marR="68580"/>
                </a:tc>
                <a:extLst>
                  <a:ext uri="{0D108BD9-81ED-4DB2-BD59-A6C34878D82A}">
                    <a16:rowId xmlns:a16="http://schemas.microsoft.com/office/drawing/2014/main" xmlns="" val="10003"/>
                  </a:ext>
                </a:extLst>
              </a:tr>
              <a:tr h="335540">
                <a:tc>
                  <a:txBody>
                    <a:bodyPr/>
                    <a:lstStyle/>
                    <a:p>
                      <a:r>
                        <a:rPr lang="en-IN" sz="1600" dirty="0" smtClean="0"/>
                        <a:t>Protein (g)</a:t>
                      </a:r>
                      <a:endParaRPr lang="en-IN" sz="1600" dirty="0">
                        <a:latin typeface="Rockwell" pitchFamily="18" charset="0"/>
                      </a:endParaRPr>
                    </a:p>
                  </a:txBody>
                  <a:tcPr marL="68580" marR="68580"/>
                </a:tc>
                <a:tc>
                  <a:txBody>
                    <a:bodyPr/>
                    <a:lstStyle/>
                    <a:p>
                      <a:endParaRPr lang="en-IN" sz="1600"/>
                    </a:p>
                  </a:txBody>
                  <a:tcPr marL="68580" marR="68580"/>
                </a:tc>
                <a:tc>
                  <a:txBody>
                    <a:bodyPr/>
                    <a:lstStyle/>
                    <a:p>
                      <a:endParaRPr lang="en-IN" sz="1600"/>
                    </a:p>
                  </a:txBody>
                  <a:tcPr marL="68580" marR="68580"/>
                </a:tc>
                <a:extLst>
                  <a:ext uri="{0D108BD9-81ED-4DB2-BD59-A6C34878D82A}">
                    <a16:rowId xmlns:a16="http://schemas.microsoft.com/office/drawing/2014/main" xmlns="" val="10004"/>
                  </a:ext>
                </a:extLst>
              </a:tr>
              <a:tr h="543107">
                <a:tc>
                  <a:txBody>
                    <a:bodyPr/>
                    <a:lstStyle/>
                    <a:p>
                      <a:r>
                        <a:rPr lang="en-IN" sz="1600" dirty="0" smtClean="0"/>
                        <a:t>Carbohydrate (g)</a:t>
                      </a:r>
                      <a:endParaRPr lang="en-IN" sz="1600" dirty="0">
                        <a:latin typeface="Rockwell" pitchFamily="18" charset="0"/>
                      </a:endParaRPr>
                    </a:p>
                  </a:txBody>
                  <a:tcPr marL="68580" marR="68580"/>
                </a:tc>
                <a:tc>
                  <a:txBody>
                    <a:bodyPr/>
                    <a:lstStyle/>
                    <a:p>
                      <a:endParaRPr lang="en-IN" sz="1600" dirty="0"/>
                    </a:p>
                  </a:txBody>
                  <a:tcPr marL="68580" marR="68580"/>
                </a:tc>
                <a:tc>
                  <a:txBody>
                    <a:bodyPr/>
                    <a:lstStyle/>
                    <a:p>
                      <a:endParaRPr lang="en-IN" sz="1600" dirty="0"/>
                    </a:p>
                  </a:txBody>
                  <a:tcPr marL="68580" marR="68580"/>
                </a:tc>
                <a:extLst>
                  <a:ext uri="{0D108BD9-81ED-4DB2-BD59-A6C34878D82A}">
                    <a16:rowId xmlns:a16="http://schemas.microsoft.com/office/drawing/2014/main" xmlns="" val="10005"/>
                  </a:ext>
                </a:extLst>
              </a:tr>
              <a:tr h="335540">
                <a:tc>
                  <a:txBody>
                    <a:bodyPr/>
                    <a:lstStyle/>
                    <a:p>
                      <a:r>
                        <a:rPr lang="en-IN" sz="1600" dirty="0" smtClean="0"/>
                        <a:t>Sugars (g)</a:t>
                      </a:r>
                      <a:endParaRPr lang="en-IN" sz="1600" dirty="0">
                        <a:latin typeface="Rockwell" pitchFamily="18" charset="0"/>
                      </a:endParaRPr>
                    </a:p>
                  </a:txBody>
                  <a:tcPr marL="68580" marR="68580"/>
                </a:tc>
                <a:tc>
                  <a:txBody>
                    <a:bodyPr/>
                    <a:lstStyle/>
                    <a:p>
                      <a:endParaRPr lang="en-IN" sz="1600" dirty="0"/>
                    </a:p>
                  </a:txBody>
                  <a:tcPr marL="68580" marR="68580"/>
                </a:tc>
                <a:tc>
                  <a:txBody>
                    <a:bodyPr/>
                    <a:lstStyle/>
                    <a:p>
                      <a:endParaRPr lang="en-IN" sz="1600"/>
                    </a:p>
                  </a:txBody>
                  <a:tcPr marL="68580" marR="68580"/>
                </a:tc>
                <a:extLst>
                  <a:ext uri="{0D108BD9-81ED-4DB2-BD59-A6C34878D82A}">
                    <a16:rowId xmlns:a16="http://schemas.microsoft.com/office/drawing/2014/main" xmlns="" val="10006"/>
                  </a:ext>
                </a:extLst>
              </a:tr>
              <a:tr h="335540">
                <a:tc>
                  <a:txBody>
                    <a:bodyPr/>
                    <a:lstStyle/>
                    <a:p>
                      <a:r>
                        <a:rPr lang="en-IN" sz="1600" dirty="0" smtClean="0"/>
                        <a:t>Total fat (g)</a:t>
                      </a:r>
                      <a:endParaRPr lang="en-IN" sz="1600" dirty="0">
                        <a:latin typeface="Rockwell" pitchFamily="18" charset="0"/>
                      </a:endParaRPr>
                    </a:p>
                  </a:txBody>
                  <a:tcPr marL="68580" marR="68580"/>
                </a:tc>
                <a:tc>
                  <a:txBody>
                    <a:bodyPr/>
                    <a:lstStyle/>
                    <a:p>
                      <a:endParaRPr lang="en-IN" sz="1600"/>
                    </a:p>
                  </a:txBody>
                  <a:tcPr marL="68580" marR="68580"/>
                </a:tc>
                <a:tc>
                  <a:txBody>
                    <a:bodyPr/>
                    <a:lstStyle/>
                    <a:p>
                      <a:endParaRPr lang="en-IN" sz="1600"/>
                    </a:p>
                  </a:txBody>
                  <a:tcPr marL="68580" marR="68580"/>
                </a:tc>
                <a:extLst>
                  <a:ext uri="{0D108BD9-81ED-4DB2-BD59-A6C34878D82A}">
                    <a16:rowId xmlns:a16="http://schemas.microsoft.com/office/drawing/2014/main" xmlns="" val="10007"/>
                  </a:ext>
                </a:extLst>
              </a:tr>
              <a:tr h="543107">
                <a:tc>
                  <a:txBody>
                    <a:bodyPr/>
                    <a:lstStyle/>
                    <a:p>
                      <a:r>
                        <a:rPr lang="en-IN" sz="1600" dirty="0" smtClean="0">
                          <a:solidFill>
                            <a:srgbClr val="FF0000"/>
                          </a:solidFill>
                        </a:rPr>
                        <a:t>Saturated fat (g)</a:t>
                      </a:r>
                      <a:endParaRPr lang="en-IN" sz="1600" dirty="0">
                        <a:solidFill>
                          <a:srgbClr val="FF0000"/>
                        </a:solidFill>
                        <a:latin typeface="Rockwell" pitchFamily="18" charset="0"/>
                      </a:endParaRPr>
                    </a:p>
                  </a:txBody>
                  <a:tcPr marL="68580" marR="68580"/>
                </a:tc>
                <a:tc>
                  <a:txBody>
                    <a:bodyPr/>
                    <a:lstStyle/>
                    <a:p>
                      <a:endParaRPr lang="en-IN" sz="1600" dirty="0"/>
                    </a:p>
                  </a:txBody>
                  <a:tcPr marL="68580" marR="68580"/>
                </a:tc>
                <a:tc>
                  <a:txBody>
                    <a:bodyPr/>
                    <a:lstStyle/>
                    <a:p>
                      <a:endParaRPr lang="en-IN" sz="1600"/>
                    </a:p>
                  </a:txBody>
                  <a:tcPr marL="68580" marR="68580"/>
                </a:tc>
                <a:extLst>
                  <a:ext uri="{0D108BD9-81ED-4DB2-BD59-A6C34878D82A}">
                    <a16:rowId xmlns:a16="http://schemas.microsoft.com/office/drawing/2014/main" xmlns="" val="10008"/>
                  </a:ext>
                </a:extLst>
              </a:tr>
              <a:tr h="335540">
                <a:tc>
                  <a:txBody>
                    <a:bodyPr/>
                    <a:lstStyle/>
                    <a:p>
                      <a:r>
                        <a:rPr lang="en-IN" sz="1600" dirty="0" smtClean="0">
                          <a:solidFill>
                            <a:srgbClr val="FF0000"/>
                          </a:solidFill>
                        </a:rPr>
                        <a:t>Trans fat (g)</a:t>
                      </a:r>
                      <a:endParaRPr lang="en-IN" sz="1600" dirty="0">
                        <a:solidFill>
                          <a:srgbClr val="FF0000"/>
                        </a:solidFill>
                        <a:latin typeface="Rockwell" pitchFamily="18" charset="0"/>
                      </a:endParaRPr>
                    </a:p>
                  </a:txBody>
                  <a:tcPr marL="68580" marR="68580"/>
                </a:tc>
                <a:tc>
                  <a:txBody>
                    <a:bodyPr/>
                    <a:lstStyle/>
                    <a:p>
                      <a:endParaRPr lang="en-IN" sz="1600"/>
                    </a:p>
                  </a:txBody>
                  <a:tcPr marL="68580" marR="68580"/>
                </a:tc>
                <a:tc>
                  <a:txBody>
                    <a:bodyPr/>
                    <a:lstStyle/>
                    <a:p>
                      <a:endParaRPr lang="en-IN" sz="1600"/>
                    </a:p>
                  </a:txBody>
                  <a:tcPr marL="68580" marR="68580"/>
                </a:tc>
                <a:extLst>
                  <a:ext uri="{0D108BD9-81ED-4DB2-BD59-A6C34878D82A}">
                    <a16:rowId xmlns:a16="http://schemas.microsoft.com/office/drawing/2014/main" xmlns="" val="10009"/>
                  </a:ext>
                </a:extLst>
              </a:tr>
              <a:tr h="543107">
                <a:tc>
                  <a:txBody>
                    <a:bodyPr/>
                    <a:lstStyle/>
                    <a:p>
                      <a:r>
                        <a:rPr lang="en-IN" sz="1600" dirty="0" smtClean="0">
                          <a:solidFill>
                            <a:srgbClr val="FF0000"/>
                          </a:solidFill>
                        </a:rPr>
                        <a:t>Cholesterol (mg)</a:t>
                      </a:r>
                      <a:endParaRPr lang="en-IN" sz="1600" dirty="0">
                        <a:solidFill>
                          <a:srgbClr val="FF0000"/>
                        </a:solidFill>
                        <a:latin typeface="Rockwell" pitchFamily="18" charset="0"/>
                      </a:endParaRPr>
                    </a:p>
                  </a:txBody>
                  <a:tcPr marL="68580" marR="68580"/>
                </a:tc>
                <a:tc>
                  <a:txBody>
                    <a:bodyPr/>
                    <a:lstStyle/>
                    <a:p>
                      <a:endParaRPr lang="en-IN" sz="1600" dirty="0"/>
                    </a:p>
                  </a:txBody>
                  <a:tcPr marL="68580" marR="68580"/>
                </a:tc>
                <a:tc>
                  <a:txBody>
                    <a:bodyPr/>
                    <a:lstStyle/>
                    <a:p>
                      <a:endParaRPr lang="en-IN" sz="1600"/>
                    </a:p>
                  </a:txBody>
                  <a:tcPr marL="68580" marR="68580"/>
                </a:tc>
                <a:extLst>
                  <a:ext uri="{0D108BD9-81ED-4DB2-BD59-A6C34878D82A}">
                    <a16:rowId xmlns:a16="http://schemas.microsoft.com/office/drawing/2014/main" xmlns="" val="10010"/>
                  </a:ext>
                </a:extLst>
              </a:tr>
              <a:tr h="335540">
                <a:tc>
                  <a:txBody>
                    <a:bodyPr/>
                    <a:lstStyle/>
                    <a:p>
                      <a:r>
                        <a:rPr lang="en-IN" sz="1600" dirty="0" smtClean="0">
                          <a:solidFill>
                            <a:srgbClr val="FF0000"/>
                          </a:solidFill>
                        </a:rPr>
                        <a:t>Salt (g)</a:t>
                      </a:r>
                      <a:endParaRPr lang="en-IN" sz="1600" dirty="0">
                        <a:solidFill>
                          <a:srgbClr val="FF0000"/>
                        </a:solidFill>
                        <a:latin typeface="Rockwell" pitchFamily="18" charset="0"/>
                      </a:endParaRPr>
                    </a:p>
                  </a:txBody>
                  <a:tcPr marL="68580" marR="68580"/>
                </a:tc>
                <a:tc>
                  <a:txBody>
                    <a:bodyPr/>
                    <a:lstStyle/>
                    <a:p>
                      <a:endParaRPr lang="en-IN" sz="1600"/>
                    </a:p>
                  </a:txBody>
                  <a:tcPr marL="68580" marR="68580"/>
                </a:tc>
                <a:tc>
                  <a:txBody>
                    <a:bodyPr/>
                    <a:lstStyle/>
                    <a:p>
                      <a:endParaRPr lang="en-IN" sz="1600"/>
                    </a:p>
                  </a:txBody>
                  <a:tcPr marL="68580" marR="68580"/>
                </a:tc>
                <a:extLst>
                  <a:ext uri="{0D108BD9-81ED-4DB2-BD59-A6C34878D82A}">
                    <a16:rowId xmlns:a16="http://schemas.microsoft.com/office/drawing/2014/main" xmlns="" val="10011"/>
                  </a:ext>
                </a:extLst>
              </a:tr>
              <a:tr h="823599">
                <a:tc>
                  <a:txBody>
                    <a:bodyPr/>
                    <a:lstStyle/>
                    <a:p>
                      <a:r>
                        <a:rPr lang="en-IN" sz="1600" dirty="0" smtClean="0"/>
                        <a:t>Micronutrients               </a:t>
                      </a:r>
                      <a:r>
                        <a:rPr lang="en-IN" sz="1600" baseline="0" dirty="0" smtClean="0"/>
                        <a:t> (minerals and vitamins)</a:t>
                      </a:r>
                      <a:endParaRPr lang="en-IN" sz="1600" dirty="0">
                        <a:latin typeface="Rockwell" pitchFamily="18" charset="0"/>
                      </a:endParaRPr>
                    </a:p>
                  </a:txBody>
                  <a:tcPr marL="68580" marR="68580"/>
                </a:tc>
                <a:tc>
                  <a:txBody>
                    <a:bodyPr/>
                    <a:lstStyle/>
                    <a:p>
                      <a:endParaRPr lang="en-IN" sz="1600" dirty="0"/>
                    </a:p>
                  </a:txBody>
                  <a:tcPr marL="68580" marR="68580"/>
                </a:tc>
                <a:tc>
                  <a:txBody>
                    <a:bodyPr/>
                    <a:lstStyle/>
                    <a:p>
                      <a:endParaRPr lang="en-IN" sz="1600" dirty="0"/>
                    </a:p>
                  </a:txBody>
                  <a:tcPr marL="68580" marR="68580"/>
                </a:tc>
                <a:extLst>
                  <a:ext uri="{0D108BD9-81ED-4DB2-BD59-A6C34878D82A}">
                    <a16:rowId xmlns:a16="http://schemas.microsoft.com/office/drawing/2014/main" xmlns="" val="10012"/>
                  </a:ext>
                </a:extLst>
              </a:tr>
            </a:tbl>
          </a:graphicData>
        </a:graphic>
      </p:graphicFrame>
      <p:sp>
        <p:nvSpPr>
          <p:cNvPr id="7" name="Footer Placeholder 6"/>
          <p:cNvSpPr>
            <a:spLocks noGrp="1"/>
          </p:cNvSpPr>
          <p:nvPr>
            <p:ph type="ftr" sz="quarter" idx="11"/>
          </p:nvPr>
        </p:nvSpPr>
        <p:spPr>
          <a:xfrm>
            <a:off x="2667000" y="6356350"/>
            <a:ext cx="6248400" cy="365125"/>
          </a:xfrm>
        </p:spPr>
        <p:txBody>
          <a:bodyPr/>
          <a:lstStyle/>
          <a:p>
            <a:r>
              <a:rPr lang="en-IN" dirty="0" smtClean="0"/>
              <a:t>                             National Consultation on Food Labelling Regulations in India, August 17, 2018</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28600"/>
          <a:ext cx="6922589"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381000" y="1045029"/>
            <a:ext cx="8248105" cy="5812971"/>
          </a:xfrm>
        </p:spPr>
        <p:txBody>
          <a:bodyPr>
            <a:normAutofit fontScale="25000" lnSpcReduction="20000"/>
          </a:bodyPr>
          <a:lstStyle/>
          <a:p>
            <a:pPr algn="just"/>
            <a:r>
              <a:rPr lang="en-IN" sz="8000" dirty="0" smtClean="0"/>
              <a:t>M</a:t>
            </a:r>
            <a:r>
              <a:rPr lang="en-IN" sz="8000" dirty="0" smtClean="0">
                <a:solidFill>
                  <a:schemeClr val="tx1"/>
                </a:solidFill>
              </a:rPr>
              <a:t>andatory declaration of Energy, total fat, trans fat, total sugar and salt along with their percent (%) contribution to RDA on the front of pack label:</a:t>
            </a:r>
            <a:endParaRPr lang="en-IN" sz="7200" dirty="0" smtClean="0">
              <a:solidFill>
                <a:schemeClr val="tx1"/>
              </a:solidFill>
              <a:latin typeface="Trebuchet MS" pitchFamily="34" charset="0"/>
            </a:endParaRPr>
          </a:p>
          <a:p>
            <a:pPr algn="just"/>
            <a:endParaRPr lang="en-IN" sz="4500" dirty="0" smtClean="0">
              <a:solidFill>
                <a:schemeClr val="tx1"/>
              </a:solidFill>
              <a:latin typeface="Trebuchet MS" pitchFamily="34" charset="0"/>
            </a:endParaRPr>
          </a:p>
          <a:p>
            <a:pPr algn="just">
              <a:buNone/>
            </a:pPr>
            <a:endParaRPr lang="en-IN" sz="4500" dirty="0" smtClean="0">
              <a:solidFill>
                <a:schemeClr val="tx1"/>
              </a:solidFill>
              <a:latin typeface="Trebuchet MS" pitchFamily="34" charset="0"/>
            </a:endParaRPr>
          </a:p>
          <a:p>
            <a:pPr algn="just"/>
            <a:endParaRPr lang="en-IN" sz="4500" dirty="0" smtClean="0">
              <a:solidFill>
                <a:schemeClr val="tx1"/>
              </a:solidFill>
              <a:latin typeface="Trebuchet MS" pitchFamily="34" charset="0"/>
            </a:endParaRPr>
          </a:p>
          <a:p>
            <a:pPr algn="just"/>
            <a:endParaRPr lang="en-IN" sz="4500" dirty="0" smtClean="0">
              <a:latin typeface="Trebuchet MS" pitchFamily="34" charset="0"/>
            </a:endParaRPr>
          </a:p>
          <a:p>
            <a:pPr algn="just"/>
            <a:endParaRPr lang="en-IN" sz="4500" dirty="0" smtClean="0">
              <a:solidFill>
                <a:schemeClr val="tx1"/>
              </a:solidFill>
              <a:latin typeface="Trebuchet MS" pitchFamily="34" charset="0"/>
            </a:endParaRPr>
          </a:p>
          <a:p>
            <a:pPr algn="just"/>
            <a:endParaRPr lang="en-IN" sz="4500" dirty="0" smtClean="0">
              <a:latin typeface="Trebuchet MS" pitchFamily="34" charset="0"/>
            </a:endParaRPr>
          </a:p>
          <a:p>
            <a:pPr algn="just"/>
            <a:endParaRPr lang="en-IN" sz="4500" dirty="0" smtClean="0">
              <a:solidFill>
                <a:schemeClr val="tx1"/>
              </a:solidFill>
              <a:latin typeface="Trebuchet MS" pitchFamily="34" charset="0"/>
            </a:endParaRPr>
          </a:p>
          <a:p>
            <a:pPr algn="just"/>
            <a:endParaRPr lang="en-IN" sz="4500" dirty="0" smtClean="0">
              <a:solidFill>
                <a:schemeClr val="tx1"/>
              </a:solidFill>
              <a:latin typeface="Trebuchet MS" pitchFamily="34" charset="0"/>
            </a:endParaRPr>
          </a:p>
          <a:p>
            <a:pPr algn="just"/>
            <a:endParaRPr lang="en-IN" sz="4500" dirty="0" smtClean="0">
              <a:solidFill>
                <a:schemeClr val="tx1"/>
              </a:solidFill>
              <a:latin typeface="Trebuchet MS" pitchFamily="34" charset="0"/>
            </a:endParaRPr>
          </a:p>
          <a:p>
            <a:pPr algn="just"/>
            <a:endParaRPr lang="en-IN" sz="4500" dirty="0" smtClean="0">
              <a:solidFill>
                <a:schemeClr val="tx1"/>
              </a:solidFill>
              <a:latin typeface="Trebuchet MS" pitchFamily="34" charset="0"/>
            </a:endParaRPr>
          </a:p>
          <a:p>
            <a:pPr algn="just"/>
            <a:endParaRPr lang="en-IN" sz="4500" dirty="0" smtClean="0">
              <a:solidFill>
                <a:schemeClr val="tx1"/>
              </a:solidFill>
              <a:latin typeface="Trebuchet MS" pitchFamily="34" charset="0"/>
            </a:endParaRPr>
          </a:p>
          <a:p>
            <a:pPr algn="just">
              <a:buNone/>
            </a:pPr>
            <a:endParaRPr lang="en-IN" sz="4500" dirty="0" smtClean="0">
              <a:solidFill>
                <a:schemeClr val="tx1"/>
              </a:solidFill>
              <a:latin typeface="Trebuchet MS" pitchFamily="34" charset="0"/>
            </a:endParaRPr>
          </a:p>
          <a:p>
            <a:pPr algn="just">
              <a:buNone/>
            </a:pPr>
            <a:endParaRPr lang="en-IN" sz="4500" dirty="0" smtClean="0">
              <a:solidFill>
                <a:schemeClr val="tx1"/>
              </a:solidFill>
              <a:latin typeface="Trebuchet MS" pitchFamily="34" charset="0"/>
            </a:endParaRPr>
          </a:p>
          <a:p>
            <a:pPr lvl="0" algn="just">
              <a:buClr>
                <a:srgbClr val="90C226"/>
              </a:buClr>
              <a:buNone/>
            </a:pPr>
            <a:r>
              <a:rPr lang="en-IN" sz="7200" dirty="0" smtClean="0">
                <a:solidFill>
                  <a:prstClr val="black"/>
                </a:solidFill>
                <a:latin typeface="Trebuchet MS" pitchFamily="34" charset="0"/>
              </a:rPr>
              <a:t>		</a:t>
            </a:r>
            <a:r>
              <a:rPr lang="en-IN" sz="8000" b="1" dirty="0" smtClean="0">
                <a:solidFill>
                  <a:prstClr val="black"/>
                </a:solidFill>
              </a:rPr>
              <a:t>Part 1:</a:t>
            </a:r>
            <a:r>
              <a:rPr lang="en-IN" sz="8000" dirty="0" smtClean="0">
                <a:solidFill>
                  <a:prstClr val="black"/>
                </a:solidFill>
              </a:rPr>
              <a:t> Amounts of Energy, total fat, trans fat, total sugar and salt 	per serve</a:t>
            </a:r>
          </a:p>
          <a:p>
            <a:pPr lvl="0" algn="just">
              <a:buClr>
                <a:srgbClr val="90C226"/>
              </a:buClr>
              <a:buNone/>
            </a:pPr>
            <a:r>
              <a:rPr lang="en-IN" sz="8000" dirty="0" smtClean="0">
                <a:solidFill>
                  <a:prstClr val="black"/>
                </a:solidFill>
              </a:rPr>
              <a:t>		</a:t>
            </a:r>
            <a:r>
              <a:rPr lang="en-IN" sz="8000" b="1" dirty="0" smtClean="0">
                <a:solidFill>
                  <a:prstClr val="black"/>
                </a:solidFill>
              </a:rPr>
              <a:t>Part 2:</a:t>
            </a:r>
            <a:r>
              <a:rPr lang="en-IN" sz="8000" dirty="0" smtClean="0">
                <a:solidFill>
                  <a:prstClr val="black"/>
                </a:solidFill>
              </a:rPr>
              <a:t> Per serve percentage (%) contribution to RDA</a:t>
            </a:r>
          </a:p>
          <a:p>
            <a:pPr algn="just">
              <a:buNone/>
            </a:pPr>
            <a:endParaRPr lang="en-IN" sz="8000" dirty="0" smtClean="0">
              <a:solidFill>
                <a:schemeClr val="tx1"/>
              </a:solidFill>
            </a:endParaRPr>
          </a:p>
          <a:p>
            <a:pPr algn="just"/>
            <a:r>
              <a:rPr lang="en-GB" sz="8000" b="1" dirty="0" smtClean="0">
                <a:solidFill>
                  <a:schemeClr val="tx1"/>
                </a:solidFill>
              </a:rPr>
              <a:t>Calculation Criteria</a:t>
            </a:r>
            <a:r>
              <a:rPr lang="en-GB" sz="8000" dirty="0" smtClean="0">
                <a:solidFill>
                  <a:schemeClr val="tx1"/>
                </a:solidFill>
              </a:rPr>
              <a:t> for </a:t>
            </a:r>
            <a:r>
              <a:rPr lang="en-GB" sz="8000" dirty="0" smtClean="0"/>
              <a:t>p</a:t>
            </a:r>
            <a:r>
              <a:rPr lang="en-GB" sz="8000" dirty="0" smtClean="0">
                <a:solidFill>
                  <a:schemeClr val="tx1"/>
                </a:solidFill>
              </a:rPr>
              <a:t>er serve percentage (%) contribution to RDA </a:t>
            </a:r>
            <a:r>
              <a:rPr lang="en-GB" sz="8000" dirty="0" smtClean="0"/>
              <a:t> based on </a:t>
            </a:r>
            <a:r>
              <a:rPr lang="en-GB" sz="8000" dirty="0" smtClean="0">
                <a:solidFill>
                  <a:srgbClr val="FF0000"/>
                </a:solidFill>
              </a:rPr>
              <a:t>2000 kcal</a:t>
            </a:r>
            <a:r>
              <a:rPr lang="en-GB" sz="8000" dirty="0" smtClean="0">
                <a:solidFill>
                  <a:schemeClr val="tx1"/>
                </a:solidFill>
              </a:rPr>
              <a:t> energy, </a:t>
            </a:r>
            <a:r>
              <a:rPr lang="en-GB" sz="8000" dirty="0" smtClean="0">
                <a:solidFill>
                  <a:srgbClr val="FF0000"/>
                </a:solidFill>
              </a:rPr>
              <a:t>67 g </a:t>
            </a:r>
            <a:r>
              <a:rPr lang="en-GB" sz="8000" dirty="0" smtClean="0"/>
              <a:t>total</a:t>
            </a:r>
            <a:r>
              <a:rPr lang="en-GB" sz="8000" dirty="0" smtClean="0">
                <a:solidFill>
                  <a:schemeClr val="tx1"/>
                </a:solidFill>
              </a:rPr>
              <a:t> fat, </a:t>
            </a:r>
            <a:r>
              <a:rPr lang="en-GB" sz="8000" dirty="0" smtClean="0">
                <a:solidFill>
                  <a:srgbClr val="FF0000"/>
                </a:solidFill>
              </a:rPr>
              <a:t>2 g</a:t>
            </a:r>
            <a:r>
              <a:rPr lang="en-GB" sz="8000" dirty="0" smtClean="0">
                <a:solidFill>
                  <a:schemeClr val="tx1"/>
                </a:solidFill>
              </a:rPr>
              <a:t> trans fat, </a:t>
            </a:r>
            <a:r>
              <a:rPr lang="en-GB" sz="8000" dirty="0" smtClean="0">
                <a:solidFill>
                  <a:srgbClr val="FF0000"/>
                </a:solidFill>
              </a:rPr>
              <a:t>50 g</a:t>
            </a:r>
            <a:r>
              <a:rPr lang="en-GB" sz="8000" dirty="0" smtClean="0">
                <a:solidFill>
                  <a:schemeClr val="tx1"/>
                </a:solidFill>
              </a:rPr>
              <a:t> sugar and </a:t>
            </a:r>
            <a:r>
              <a:rPr lang="en-GB" sz="8000" dirty="0" smtClean="0">
                <a:solidFill>
                  <a:srgbClr val="FF0000"/>
                </a:solidFill>
              </a:rPr>
              <a:t>5 g</a:t>
            </a:r>
            <a:r>
              <a:rPr lang="en-GB" sz="8000" dirty="0" smtClean="0">
                <a:solidFill>
                  <a:schemeClr val="tx1"/>
                </a:solidFill>
              </a:rPr>
              <a:t> salt (sodium chloride) requirement for average adult per day</a:t>
            </a:r>
            <a:endParaRPr lang="en-IN" sz="8000" dirty="0" smtClean="0">
              <a:solidFill>
                <a:schemeClr val="tx1"/>
              </a:solidFill>
            </a:endParaRPr>
          </a:p>
          <a:p>
            <a:pPr algn="just"/>
            <a:endParaRPr lang="en-IN" sz="4500" dirty="0" smtClean="0">
              <a:solidFill>
                <a:schemeClr val="tx1"/>
              </a:solidFill>
              <a:latin typeface="Trebuchet MS" pitchFamily="34" charset="0"/>
            </a:endParaRPr>
          </a:p>
          <a:p>
            <a:pPr algn="just"/>
            <a:endParaRPr lang="en-IN" dirty="0" smtClean="0">
              <a:latin typeface="Rockwell" pitchFamily="18" charset="0"/>
            </a:endParaRPr>
          </a:p>
          <a:p>
            <a:pPr algn="just"/>
            <a:endParaRPr lang="en-IN" dirty="0" smtClean="0">
              <a:latin typeface="Rockwell" pitchFamily="18" charset="0"/>
            </a:endParaRPr>
          </a:p>
          <a:p>
            <a:pPr algn="just">
              <a:buNone/>
            </a:pPr>
            <a:endParaRPr lang="en-IN" dirty="0" smtClean="0">
              <a:latin typeface="Rockwell" pitchFamily="18" charset="0"/>
            </a:endParaRPr>
          </a:p>
          <a:p>
            <a:pPr algn="just">
              <a:buNone/>
            </a:pPr>
            <a:endParaRPr lang="en-IN" dirty="0" smtClean="0">
              <a:latin typeface="Rockwell" pitchFamily="18" charset="0"/>
            </a:endParaRPr>
          </a:p>
          <a:p>
            <a:pPr algn="just">
              <a:buNone/>
            </a:pPr>
            <a:r>
              <a:rPr lang="en-IN" dirty="0" smtClean="0">
                <a:latin typeface="Rockwell" pitchFamily="18" charset="0"/>
              </a:rPr>
              <a:t>				</a:t>
            </a:r>
          </a:p>
          <a:p>
            <a:pPr algn="just">
              <a:buNone/>
            </a:pPr>
            <a:r>
              <a:rPr lang="en-IN" dirty="0" smtClean="0">
                <a:solidFill>
                  <a:schemeClr val="tx1"/>
                </a:solidFill>
                <a:latin typeface="Rockwell" pitchFamily="18" charset="0"/>
              </a:rPr>
              <a:t>				</a:t>
            </a:r>
            <a:endParaRPr lang="en-IN" dirty="0" smtClean="0">
              <a:latin typeface="Trebuchet MS" pitchFamily="34" charset="0"/>
            </a:endParaRPr>
          </a:p>
          <a:p>
            <a:pPr algn="just">
              <a:buNone/>
            </a:pPr>
            <a:endParaRPr lang="en-IN" dirty="0" smtClean="0">
              <a:solidFill>
                <a:schemeClr val="tx1"/>
              </a:solidFill>
            </a:endParaRPr>
          </a:p>
          <a:p>
            <a:pPr algn="just"/>
            <a:endParaRPr lang="en-IN" dirty="0" smtClean="0"/>
          </a:p>
          <a:p>
            <a:pPr algn="just"/>
            <a:endParaRPr lang="en-IN" dirty="0"/>
          </a:p>
        </p:txBody>
      </p:sp>
      <p:pic>
        <p:nvPicPr>
          <p:cNvPr id="1036" name="Picture 12"/>
          <p:cNvPicPr>
            <a:picLocks noChangeAspect="1" noChangeArrowheads="1"/>
          </p:cNvPicPr>
          <p:nvPr/>
        </p:nvPicPr>
        <p:blipFill>
          <a:blip r:embed="rId7" cstate="print"/>
          <a:srcRect/>
          <a:stretch>
            <a:fillRect/>
          </a:stretch>
        </p:blipFill>
        <p:spPr bwMode="auto">
          <a:xfrm>
            <a:off x="1926771" y="1902823"/>
            <a:ext cx="4626429" cy="1898468"/>
          </a:xfrm>
          <a:prstGeom prst="rect">
            <a:avLst/>
          </a:prstGeom>
          <a:ln>
            <a:headEnd/>
            <a:tailEnd/>
          </a:ln>
        </p:spPr>
        <p:style>
          <a:lnRef idx="2">
            <a:schemeClr val="accent3"/>
          </a:lnRef>
          <a:fillRef idx="1">
            <a:schemeClr val="lt1"/>
          </a:fillRef>
          <a:effectRef idx="0">
            <a:schemeClr val="accent3"/>
          </a:effectRef>
          <a:fontRef idx="minor">
            <a:schemeClr val="dk1"/>
          </a:fontRef>
        </p:style>
      </p:pic>
      <p:sp>
        <p:nvSpPr>
          <p:cNvPr id="7" name="Footer Placeholder 6"/>
          <p:cNvSpPr>
            <a:spLocks noGrp="1"/>
          </p:cNvSpPr>
          <p:nvPr>
            <p:ph type="ftr" sz="quarter" idx="11"/>
          </p:nvPr>
        </p:nvSpPr>
        <p:spPr>
          <a:xfrm>
            <a:off x="2667000" y="6356350"/>
            <a:ext cx="6172200" cy="365125"/>
          </a:xfrm>
        </p:spPr>
        <p:txBody>
          <a:bodyPr/>
          <a:lstStyle/>
          <a:p>
            <a:r>
              <a:rPr lang="en-IN" dirty="0" smtClean="0"/>
              <a:t>                           National Consultation on Food Labelling Regulations in India, August 17, 2018</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33400" y="152400"/>
          <a:ext cx="6705600" cy="696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323306" y="1066800"/>
            <a:ext cx="8439694" cy="5412377"/>
          </a:xfrm>
        </p:spPr>
        <p:txBody>
          <a:bodyPr>
            <a:normAutofit fontScale="92500" lnSpcReduction="20000"/>
          </a:bodyPr>
          <a:lstStyle/>
          <a:p>
            <a:pPr algn="just"/>
            <a:r>
              <a:rPr lang="en-IN" sz="2300" dirty="0" smtClean="0">
                <a:solidFill>
                  <a:schemeClr val="tx1"/>
                </a:solidFill>
              </a:rPr>
              <a:t>“High Fat, Sugar and Salt” food shall be coloured ‘</a:t>
            </a:r>
            <a:r>
              <a:rPr lang="en-IN" sz="2300" dirty="0" smtClean="0">
                <a:solidFill>
                  <a:srgbClr val="FF0000"/>
                </a:solidFill>
              </a:rPr>
              <a:t>RED</a:t>
            </a:r>
            <a:r>
              <a:rPr lang="en-IN" sz="2300" dirty="0" smtClean="0">
                <a:solidFill>
                  <a:schemeClr val="tx1"/>
                </a:solidFill>
              </a:rPr>
              <a:t>’ if:</a:t>
            </a:r>
            <a:endParaRPr lang="en-IN" sz="2300" dirty="0" smtClean="0"/>
          </a:p>
          <a:p>
            <a:pPr lvl="1" algn="just"/>
            <a:r>
              <a:rPr lang="en-IN" sz="2100" dirty="0" smtClean="0"/>
              <a:t>Energy (kcal) from total sugar is more than 10% of energy provided by the 100g/100ml of the product;</a:t>
            </a:r>
          </a:p>
          <a:p>
            <a:pPr lvl="1" algn="just"/>
            <a:r>
              <a:rPr lang="en-IN" sz="2100" dirty="0" smtClean="0"/>
              <a:t>Energy (kcal) from trans fat is more than </a:t>
            </a:r>
            <a:r>
              <a:rPr lang="en-IN" sz="2100" dirty="0"/>
              <a:t>1% of energy provided by the 100g/100ml of the product;</a:t>
            </a:r>
            <a:endParaRPr lang="en-IN" sz="2100" dirty="0" smtClean="0"/>
          </a:p>
          <a:p>
            <a:pPr lvl="1" algn="just"/>
            <a:r>
              <a:rPr lang="en-IN" sz="2100" dirty="0" smtClean="0"/>
              <a:t>Total fat and sodium content: more than the threshold values as specified in </a:t>
            </a:r>
            <a:r>
              <a:rPr lang="en-IN" sz="2100" b="1" dirty="0" smtClean="0"/>
              <a:t>Schedule - I</a:t>
            </a:r>
            <a:r>
              <a:rPr lang="en-IN" sz="2100" dirty="0" smtClean="0"/>
              <a:t>.             </a:t>
            </a:r>
          </a:p>
          <a:p>
            <a:pPr algn="just">
              <a:buNone/>
            </a:pPr>
            <a:endParaRPr lang="en-IN" sz="2400" dirty="0" smtClean="0"/>
          </a:p>
          <a:p>
            <a:pPr algn="just">
              <a:buNone/>
            </a:pPr>
            <a:endParaRPr lang="en-IN" sz="2400" dirty="0" smtClean="0">
              <a:solidFill>
                <a:schemeClr val="tx1"/>
              </a:solidFill>
            </a:endParaRPr>
          </a:p>
          <a:p>
            <a:pPr algn="just">
              <a:buNone/>
            </a:pPr>
            <a:endParaRPr lang="en-IN" dirty="0" smtClean="0"/>
          </a:p>
          <a:p>
            <a:pPr algn="just">
              <a:buNone/>
            </a:pPr>
            <a:r>
              <a:rPr lang="en-IN" dirty="0" smtClean="0"/>
              <a:t>	</a:t>
            </a:r>
          </a:p>
          <a:p>
            <a:pPr algn="just">
              <a:buNone/>
            </a:pPr>
            <a:endParaRPr lang="en-IN" dirty="0" smtClean="0">
              <a:solidFill>
                <a:schemeClr val="tx1"/>
              </a:solidFill>
            </a:endParaRPr>
          </a:p>
          <a:p>
            <a:pPr algn="just">
              <a:buNone/>
            </a:pPr>
            <a:endParaRPr lang="en-IN" dirty="0" smtClean="0">
              <a:solidFill>
                <a:schemeClr val="tx1"/>
              </a:solidFill>
            </a:endParaRPr>
          </a:p>
          <a:p>
            <a:pPr algn="just">
              <a:buNone/>
            </a:pPr>
            <a:endParaRPr lang="en-IN" dirty="0" smtClean="0">
              <a:solidFill>
                <a:schemeClr val="tx1"/>
              </a:solidFill>
            </a:endParaRPr>
          </a:p>
          <a:p>
            <a:pPr algn="just">
              <a:buNone/>
            </a:pPr>
            <a:r>
              <a:rPr lang="en-IN" dirty="0" smtClean="0">
                <a:solidFill>
                  <a:schemeClr val="tx1"/>
                </a:solidFill>
              </a:rPr>
              <a:t>	</a:t>
            </a:r>
            <a:endParaRPr lang="en-IN" dirty="0"/>
          </a:p>
        </p:txBody>
      </p:sp>
      <p:pic>
        <p:nvPicPr>
          <p:cNvPr id="2050" name="Picture 2"/>
          <p:cNvPicPr>
            <a:picLocks noChangeAspect="1" noChangeArrowheads="1"/>
          </p:cNvPicPr>
          <p:nvPr/>
        </p:nvPicPr>
        <p:blipFill>
          <a:blip r:embed="rId7" cstate="print"/>
          <a:srcRect/>
          <a:stretch>
            <a:fillRect/>
          </a:stretch>
        </p:blipFill>
        <p:spPr bwMode="auto">
          <a:xfrm>
            <a:off x="2895600" y="3581400"/>
            <a:ext cx="3581400" cy="1841863"/>
          </a:xfrm>
          <a:prstGeom prst="rect">
            <a:avLst/>
          </a:prstGeom>
          <a:ln>
            <a:headEnd/>
            <a:tailEnd/>
          </a:ln>
        </p:spPr>
        <p:style>
          <a:lnRef idx="2">
            <a:schemeClr val="accent3"/>
          </a:lnRef>
          <a:fillRef idx="1">
            <a:schemeClr val="lt1"/>
          </a:fillRef>
          <a:effectRef idx="0">
            <a:schemeClr val="accent3"/>
          </a:effectRef>
          <a:fontRef idx="minor">
            <a:schemeClr val="dk1"/>
          </a:fontRef>
        </p:style>
      </p:pic>
      <p:sp>
        <p:nvSpPr>
          <p:cNvPr id="7" name="Rectangle 6"/>
          <p:cNvSpPr/>
          <p:nvPr/>
        </p:nvSpPr>
        <p:spPr>
          <a:xfrm>
            <a:off x="656408" y="5331714"/>
            <a:ext cx="8030392" cy="1015663"/>
          </a:xfrm>
          <a:prstGeom prst="rect">
            <a:avLst/>
          </a:prstGeom>
        </p:spPr>
        <p:txBody>
          <a:bodyPr wrap="square">
            <a:spAutoFit/>
          </a:bodyPr>
          <a:lstStyle/>
          <a:p>
            <a:pPr algn="just"/>
            <a:endParaRPr lang="en-US" dirty="0" smtClean="0"/>
          </a:p>
          <a:p>
            <a:pPr algn="just"/>
            <a:r>
              <a:rPr lang="en-US" sz="2100" dirty="0" smtClean="0"/>
              <a:t>‘No depiction’ of block for the above said Nutrient/Nutrients is required, if the nutrient is absent in the product. </a:t>
            </a:r>
          </a:p>
        </p:txBody>
      </p:sp>
      <p:sp>
        <p:nvSpPr>
          <p:cNvPr id="9" name="Footer Placeholder 8"/>
          <p:cNvSpPr>
            <a:spLocks noGrp="1"/>
          </p:cNvSpPr>
          <p:nvPr>
            <p:ph type="ftr" sz="quarter" idx="11"/>
          </p:nvPr>
        </p:nvSpPr>
        <p:spPr>
          <a:xfrm>
            <a:off x="2667000" y="6356350"/>
            <a:ext cx="6248400" cy="365125"/>
          </a:xfrm>
        </p:spPr>
        <p:txBody>
          <a:bodyPr/>
          <a:lstStyle/>
          <a:p>
            <a:r>
              <a:rPr lang="en-IN" dirty="0" smtClean="0"/>
              <a:t>                             National Consultation on Food Labelling Regulations in India, August 17, 2018</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1133</Words>
  <Application>Microsoft Office PowerPoint</Application>
  <PresentationFormat>Letter Paper (8.5x11 in)</PresentationFormat>
  <Paragraphs>176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Chirag</cp:lastModifiedBy>
  <cp:revision>23</cp:revision>
  <dcterms:created xsi:type="dcterms:W3CDTF">2017-12-01T05:43:18Z</dcterms:created>
  <dcterms:modified xsi:type="dcterms:W3CDTF">2018-08-16T11:32:10Z</dcterms:modified>
</cp:coreProperties>
</file>