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71E689-3854-47F5-B0CE-1C846420F8D4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686534-DF8E-4031-B829-94A118296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1E689-3854-47F5-B0CE-1C846420F8D4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86534-DF8E-4031-B829-94A118296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1E689-3854-47F5-B0CE-1C846420F8D4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86534-DF8E-4031-B829-94A118296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1E689-3854-47F5-B0CE-1C846420F8D4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86534-DF8E-4031-B829-94A118296B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1E689-3854-47F5-B0CE-1C846420F8D4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86534-DF8E-4031-B829-94A118296B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1E689-3854-47F5-B0CE-1C846420F8D4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86534-DF8E-4031-B829-94A118296B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1E689-3854-47F5-B0CE-1C846420F8D4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86534-DF8E-4031-B829-94A118296B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1E689-3854-47F5-B0CE-1C846420F8D4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86534-DF8E-4031-B829-94A118296B7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1E689-3854-47F5-B0CE-1C846420F8D4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86534-DF8E-4031-B829-94A118296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71E689-3854-47F5-B0CE-1C846420F8D4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86534-DF8E-4031-B829-94A118296B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71E689-3854-47F5-B0CE-1C846420F8D4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686534-DF8E-4031-B829-94A118296B7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71E689-3854-47F5-B0CE-1C846420F8D4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686534-DF8E-4031-B829-94A118296B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1"/>
            <a:ext cx="8077200" cy="3428999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Eliminating </a:t>
            </a:r>
            <a:r>
              <a:rPr lang="en-US" sz="6000" u="sng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TransFats</a:t>
            </a:r>
            <a:r>
              <a:rPr lang="en-US" sz="6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Reducing HFSS:-</a:t>
            </a:r>
            <a:br>
              <a:rPr lang="en-US" sz="6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Concerns &amp; the </a:t>
            </a:r>
            <a:r>
              <a:rPr lang="en-US" sz="6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6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ay Forward</a:t>
            </a:r>
            <a:endParaRPr lang="en-US" sz="6000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4864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By: Ms Kanchan Zutshi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Secretary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Federation of Biscuit Manufacturers’ of India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50" dirty="0" smtClean="0">
                <a:latin typeface="Arial" pitchFamily="34" charset="0"/>
                <a:cs typeface="Arial" pitchFamily="34" charset="0"/>
              </a:rPr>
              <a:t>Biscuit is a very well developed macro </a:t>
            </a:r>
            <a:r>
              <a:rPr lang="en-US" sz="2650" dirty="0" smtClean="0">
                <a:latin typeface="Arial" pitchFamily="34" charset="0"/>
                <a:cs typeface="Arial" pitchFamily="34" charset="0"/>
              </a:rPr>
              <a:t>snacking category </a:t>
            </a:r>
            <a:r>
              <a:rPr lang="en-US" sz="265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650" dirty="0" smtClean="0">
                <a:latin typeface="Arial" pitchFamily="34" charset="0"/>
                <a:cs typeface="Arial" pitchFamily="34" charset="0"/>
              </a:rPr>
              <a:t>India and offers following advantages</a:t>
            </a:r>
            <a:r>
              <a:rPr lang="en-US" sz="265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0"/>
            <a:r>
              <a:rPr lang="en-US" sz="2650" dirty="0" smtClean="0">
                <a:latin typeface="Arial" pitchFamily="34" charset="0"/>
                <a:cs typeface="Arial" pitchFamily="34" charset="0"/>
              </a:rPr>
              <a:t>Products </a:t>
            </a:r>
            <a:r>
              <a:rPr lang="en-US" sz="2650" dirty="0" smtClean="0">
                <a:latin typeface="Arial" pitchFamily="34" charset="0"/>
                <a:cs typeface="Arial" pitchFamily="34" charset="0"/>
              </a:rPr>
              <a:t>are baked and offer a great convenient healthier snacking option for consumers. </a:t>
            </a:r>
            <a:endParaRPr lang="en-US" sz="265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US" sz="265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650" dirty="0" smtClean="0">
                <a:latin typeface="Arial" pitchFamily="34" charset="0"/>
                <a:cs typeface="Arial" pitchFamily="34" charset="0"/>
              </a:rPr>
              <a:t>Very affordable to common people and provide nutrition, fortified with micro nutrients and contain wholegrain/ added dietary fiber in the most cases. </a:t>
            </a:r>
          </a:p>
          <a:p>
            <a:pPr lvl="0">
              <a:buNone/>
            </a:pPr>
            <a:endParaRPr lang="en-US" sz="265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50" dirty="0" smtClean="0">
                <a:latin typeface="Arial" pitchFamily="34" charset="0"/>
                <a:cs typeface="Arial" pitchFamily="34" charset="0"/>
              </a:rPr>
              <a:t>The penetration of the biscuits owing to these reasons is very high at approx.93%.</a:t>
            </a:r>
            <a:endParaRPr lang="en-US" sz="2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OVERVIEW</a:t>
            </a:r>
            <a:endParaRPr lang="en-US" sz="48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FBMI has committed to reduce the Trans Fat content in all biscuits to less than 0.2% by 2022 in a phased manner.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Industry is continuously working on to reduce Fat &amp; Sugar further in the coming years through Recipe &amp;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echnology Innovation.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Biscuit Industry is committed in their Endeavour to offer healthy products to improve the nutritional status of Biscuits through Fortifying Biscuits with the addition of minerals like Iron &amp; Zinc, Vitamin A, B, C which the Indian population consumes inadequately.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FBMI COMMITMENT TO REDUCE TRANSFAT &amp; HFSS</a:t>
            </a:r>
            <a:endParaRPr lang="en-US" sz="40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Biscuits are consumed typically as 2 or 3 biscuits which form a serve size not in 100gm quantity.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principle of portion size, consumption of food and calculation of Fat, Sugar, Salt etc as a percentage of RDA is recommended by WHO also.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Hence, the threshold limit for fat as specified in Schedule I which is 8gm per 100g of biscuits and stipulation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value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energy from sugar not more than 10% of energy provided per 100g of biscuits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will lead to unpalatable biscuits.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CONCERNS</a:t>
            </a:r>
            <a:endParaRPr lang="en-US" sz="48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CONCERNS</a:t>
            </a:r>
            <a:endParaRPr lang="en-US" sz="4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228600" y="1447800"/>
            <a:ext cx="4040188" cy="54102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The current proposed limit of total Fat 8g/100g for biscuits will essentially deprive a person of fat requirement 34 g (306 Kcal) of daily fat requirement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RDA for fat is 67 g and generally 25 g of fat is delivered through daily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meals,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balance quantity of fat i.e. 42g which is required for the body functioning is required to be fulfilled though snacking options.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buFont typeface="Wingdings"/>
              <a:buChar char=""/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Calibri"/>
                <a:cs typeface="Calibri"/>
              </a:rPr>
              <a:t>Fat plays a vital role in hormone production, fat soluble vitamin absorption and cognitive &amp; physical performance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Calibri"/>
                <a:cs typeface="Calibri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/>
          </a:p>
        </p:txBody>
      </p:sp>
      <p:pic>
        <p:nvPicPr>
          <p:cNvPr id="7" name="image18.png"/>
          <p:cNvPicPr>
            <a:picLocks noGrp="1"/>
          </p:cNvPicPr>
          <p:nvPr>
            <p:ph sz="quarter" idx="4"/>
          </p:nvPr>
        </p:nvPicPr>
        <p:blipFill rotWithShape="1">
          <a:blip r:embed="rId2"/>
          <a:srcRect t="10164"/>
          <a:stretch/>
        </p:blipFill>
        <p:spPr bwMode="auto">
          <a:xfrm>
            <a:off x="4879996" y="1444625"/>
            <a:ext cx="3959204" cy="5108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/>
              <a:buChar char=""/>
              <a:tabLst>
                <a:tab pos="25146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Calibri"/>
                <a:cs typeface="Calibri"/>
              </a:rPr>
              <a:t>At a threshold limit of sugar not more than 10% of </a:t>
            </a:r>
            <a:r>
              <a:rPr lang="en-US" sz="2800" dirty="0" smtClean="0">
                <a:latin typeface="Arial"/>
                <a:ea typeface="Calibri"/>
                <a:cs typeface="Calibri"/>
              </a:rPr>
              <a:t>total energy provided by 100g of the product it </a:t>
            </a:r>
            <a:r>
              <a:rPr lang="en-US" sz="2800" dirty="0" smtClean="0">
                <a:latin typeface="Arial"/>
                <a:ea typeface="Calibri"/>
                <a:cs typeface="Calibri"/>
              </a:rPr>
              <a:t>is </a:t>
            </a:r>
            <a:r>
              <a:rPr lang="en-US" sz="2800" dirty="0" smtClean="0">
                <a:latin typeface="Arial"/>
                <a:ea typeface="Calibri"/>
                <a:cs typeface="Calibri"/>
              </a:rPr>
              <a:t>not possible to make biscuits</a:t>
            </a:r>
            <a:r>
              <a:rPr lang="en-US" sz="2800" dirty="0" smtClean="0">
                <a:latin typeface="Arial"/>
                <a:ea typeface="Calibri"/>
                <a:cs typeface="Calibri"/>
              </a:rPr>
              <a:t>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None/>
              <a:tabLst>
                <a:tab pos="2514600" algn="l"/>
              </a:tabLst>
            </a:pPr>
            <a:endParaRPr lang="en-US" sz="2800" dirty="0" smtClean="0">
              <a:latin typeface="Calibri"/>
              <a:ea typeface="Calibri"/>
              <a:cs typeface="Calibri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/>
              <a:buChar char=""/>
              <a:tabLst>
                <a:tab pos="25146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Calibri"/>
                <a:cs typeface="Calibri"/>
              </a:rPr>
              <a:t>US FDA Dietary Guidelines, WHO and FSSAI appointed expert committee recommend up to 10% of the energy value per day from </a:t>
            </a:r>
            <a:r>
              <a:rPr lang="en-US" sz="2800" i="1" dirty="0" smtClean="0">
                <a:solidFill>
                  <a:srgbClr val="000000"/>
                </a:solidFill>
                <a:latin typeface="Arial"/>
                <a:ea typeface="Calibri"/>
                <a:cs typeface="Calibri"/>
              </a:rPr>
              <a:t>added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Calibri"/>
                <a:cs typeface="Calibri"/>
              </a:rPr>
              <a:t>sugars, which is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ea typeface="Calibri"/>
                <a:cs typeface="Calibri"/>
              </a:rPr>
              <a:t>upto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Calibri"/>
                <a:cs typeface="Calibri"/>
              </a:rPr>
              <a:t> 50g/day.</a:t>
            </a:r>
            <a:endParaRPr lang="en-US" sz="2800" dirty="0" smtClean="0">
              <a:latin typeface="Calibri"/>
              <a:ea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CONCERNS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70000" lnSpcReduction="20000"/>
          </a:bodyPr>
          <a:lstStyle/>
          <a:p>
            <a:pPr marL="624078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Customarily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consumed serve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size 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Biscuit (Biscuit, Cookies&amp; Crackers) is 12g.</a:t>
            </a:r>
          </a:p>
          <a:p>
            <a:pPr marL="624078" indent="-514350">
              <a:buFont typeface="+mj-lt"/>
              <a:buAutoNum type="arabicParenR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Biscuits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which provide energy up to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80kcal per serve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shall be exempted from color coding and to be included in Schedule II Exempted Food Category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24078" indent="-514350">
              <a:buFont typeface="+mj-lt"/>
              <a:buAutoNum type="arabicParenR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Biscuits which provide not more than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10% sugar (5 g) and 10% Fat (6.7 g) of the RDA per serve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shall be exempted from HFSS categorization.</a:t>
            </a:r>
          </a:p>
          <a:p>
            <a:pPr marL="624078" indent="-514350">
              <a:buFont typeface="+mj-lt"/>
              <a:buAutoNum type="arabicParenR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Industry should be encouraged to use alternative sweeteners like </a:t>
            </a:r>
            <a:r>
              <a:rPr lang="en-US" sz="2800" dirty="0" err="1" smtClean="0">
                <a:latin typeface="Arial"/>
                <a:ea typeface="Calibri"/>
              </a:rPr>
              <a:t>Stevia</a:t>
            </a:r>
            <a:r>
              <a:rPr lang="en-US" sz="2800" dirty="0" smtClean="0">
                <a:latin typeface="Arial"/>
                <a:ea typeface="Calibri"/>
              </a:rPr>
              <a:t> in biscuits, which is a natural non-nutritive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Calibri"/>
              </a:rPr>
              <a:t>sweetener. This will help the industry in innovation on sugar reduction.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624078" indent="-514350">
              <a:buFont typeface="+mj-lt"/>
              <a:buAutoNum type="arabicParenR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Industry has further committed to reduce sugar and salt by 5% per serve size across there product portfolio in the next 3 years time.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RECOMMENDATIONS</a:t>
            </a:r>
            <a:endParaRPr lang="en-US" sz="48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THANK YOU</a:t>
            </a:r>
            <a:endParaRPr lang="en-US" sz="54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567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Eliminating TransFats and Reducing HFSS:- Concerns &amp; the Way Forward</vt:lpstr>
      <vt:lpstr>OVERVIEW</vt:lpstr>
      <vt:lpstr>FBMI COMMITMENT TO REDUCE TRANSFAT &amp; HFSS</vt:lpstr>
      <vt:lpstr>CONCERNS</vt:lpstr>
      <vt:lpstr>CONCERNS</vt:lpstr>
      <vt:lpstr>CONCERNS</vt:lpstr>
      <vt:lpstr>RECOMMENDATIONS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Eliminating TransFats and Reducing HFSS:- Concerns &amp; the Way Forward</dc:title>
  <dc:creator>admin</dc:creator>
  <cp:lastModifiedBy>admin</cp:lastModifiedBy>
  <cp:revision>7</cp:revision>
  <dcterms:created xsi:type="dcterms:W3CDTF">2018-08-17T04:38:49Z</dcterms:created>
  <dcterms:modified xsi:type="dcterms:W3CDTF">2018-08-17T05:40:58Z</dcterms:modified>
</cp:coreProperties>
</file>